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1.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50" r:id="rId2"/>
  </p:sldMasterIdLst>
  <p:notesMasterIdLst>
    <p:notesMasterId r:id="rId35"/>
  </p:notesMasterIdLst>
  <p:handoutMasterIdLst>
    <p:handoutMasterId r:id="rId36"/>
  </p:handoutMasterIdLst>
  <p:sldIdLst>
    <p:sldId id="256" r:id="rId3"/>
    <p:sldId id="257" r:id="rId4"/>
    <p:sldId id="298" r:id="rId5"/>
    <p:sldId id="265" r:id="rId6"/>
    <p:sldId id="285" r:id="rId7"/>
    <p:sldId id="296" r:id="rId8"/>
    <p:sldId id="266" r:id="rId9"/>
    <p:sldId id="297" r:id="rId10"/>
    <p:sldId id="267" r:id="rId11"/>
    <p:sldId id="286" r:id="rId12"/>
    <p:sldId id="269" r:id="rId13"/>
    <p:sldId id="284" r:id="rId14"/>
    <p:sldId id="270" r:id="rId15"/>
    <p:sldId id="287" r:id="rId16"/>
    <p:sldId id="271" r:id="rId17"/>
    <p:sldId id="273" r:id="rId18"/>
    <p:sldId id="280" r:id="rId19"/>
    <p:sldId id="272" r:id="rId20"/>
    <p:sldId id="294" r:id="rId21"/>
    <p:sldId id="288" r:id="rId22"/>
    <p:sldId id="281" r:id="rId23"/>
    <p:sldId id="282" r:id="rId24"/>
    <p:sldId id="283" r:id="rId25"/>
    <p:sldId id="292" r:id="rId26"/>
    <p:sldId id="274" r:id="rId27"/>
    <p:sldId id="275" r:id="rId28"/>
    <p:sldId id="276" r:id="rId29"/>
    <p:sldId id="299" r:id="rId30"/>
    <p:sldId id="277" r:id="rId31"/>
    <p:sldId id="293" r:id="rId32"/>
    <p:sldId id="278" r:id="rId33"/>
    <p:sldId id="279" r:id="rId34"/>
  </p:sldIdLst>
  <p:sldSz cx="9144000" cy="6858000" type="screen4x3"/>
  <p:notesSz cx="6881813" cy="10002838"/>
  <p:custDataLst>
    <p:tags r:id="rId37"/>
  </p:custDataLst>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1"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1A5"/>
    <a:srgbClr val="0078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00" autoAdjust="0"/>
    <p:restoredTop sz="94692" autoAdjust="0"/>
  </p:normalViewPr>
  <p:slideViewPr>
    <p:cSldViewPr>
      <p:cViewPr varScale="1">
        <p:scale>
          <a:sx n="42" d="100"/>
          <a:sy n="42" d="100"/>
        </p:scale>
        <p:origin x="1470" y="54"/>
      </p:cViewPr>
      <p:guideLst>
        <p:guide orient="horz" pos="2160"/>
        <p:guide pos="2880"/>
      </p:guideLst>
    </p:cSldViewPr>
  </p:slideViewPr>
  <p:notesTextViewPr>
    <p:cViewPr>
      <p:scale>
        <a:sx n="1" d="1"/>
        <a:sy n="1" d="1"/>
      </p:scale>
      <p:origin x="0" y="0"/>
    </p:cViewPr>
  </p:notesTextViewPr>
  <p:notesViewPr>
    <p:cSldViewPr showGuides="1">
      <p:cViewPr varScale="1">
        <p:scale>
          <a:sx n="74" d="100"/>
          <a:sy n="74" d="100"/>
        </p:scale>
        <p:origin x="-3576" y="-108"/>
      </p:cViewPr>
      <p:guideLst>
        <p:guide orient="horz" pos="3151"/>
        <p:guide pos="2168"/>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de-CH" dirty="0"/>
          </a:p>
        </p:txBody>
      </p:sp>
      <p:sp>
        <p:nvSpPr>
          <p:cNvPr id="3" name="Datumsplatzhalter 2"/>
          <p:cNvSpPr>
            <a:spLocks noGrp="1"/>
          </p:cNvSpPr>
          <p:nvPr>
            <p:ph type="dt" sz="quarter" idx="1"/>
          </p:nvPr>
        </p:nvSpPr>
        <p:spPr>
          <a:xfrm>
            <a:off x="3898102" y="0"/>
            <a:ext cx="2982119" cy="500142"/>
          </a:xfrm>
          <a:prstGeom prst="rect">
            <a:avLst/>
          </a:prstGeom>
        </p:spPr>
        <p:txBody>
          <a:bodyPr vert="horz" lIns="96478" tIns="48239" rIns="96478" bIns="48239" rtlCol="0"/>
          <a:lstStyle>
            <a:lvl1pPr algn="r">
              <a:defRPr sz="1300"/>
            </a:lvl1pPr>
          </a:lstStyle>
          <a:p>
            <a:fld id="{5BDDB59B-DC97-43AE-92D7-89015BF95750}" type="datetimeFigureOut">
              <a:rPr lang="de-CH" smtClean="0"/>
              <a:t>23.01.2017</a:t>
            </a:fld>
            <a:endParaRPr lang="de-CH" dirty="0"/>
          </a:p>
        </p:txBody>
      </p:sp>
      <p:sp>
        <p:nvSpPr>
          <p:cNvPr id="4" name="Fußzeilenplatzhalter 3"/>
          <p:cNvSpPr>
            <a:spLocks noGrp="1"/>
          </p:cNvSpPr>
          <p:nvPr>
            <p:ph type="ftr" sz="quarter" idx="2"/>
          </p:nvPr>
        </p:nvSpPr>
        <p:spPr>
          <a:xfrm>
            <a:off x="0" y="9500960"/>
            <a:ext cx="2982119" cy="500142"/>
          </a:xfrm>
          <a:prstGeom prst="rect">
            <a:avLst/>
          </a:prstGeom>
        </p:spPr>
        <p:txBody>
          <a:bodyPr vert="horz" lIns="96478" tIns="48239" rIns="96478" bIns="48239" rtlCol="0" anchor="b"/>
          <a:lstStyle>
            <a:lvl1pPr algn="l">
              <a:defRPr sz="1300"/>
            </a:lvl1pPr>
          </a:lstStyle>
          <a:p>
            <a:endParaRPr lang="de-CH" dirty="0"/>
          </a:p>
        </p:txBody>
      </p:sp>
      <p:sp>
        <p:nvSpPr>
          <p:cNvPr id="5" name="Foliennummernplatzhalter 4"/>
          <p:cNvSpPr>
            <a:spLocks noGrp="1"/>
          </p:cNvSpPr>
          <p:nvPr>
            <p:ph type="sldNum" sz="quarter" idx="3"/>
          </p:nvPr>
        </p:nvSpPr>
        <p:spPr>
          <a:xfrm>
            <a:off x="3898102" y="9500960"/>
            <a:ext cx="2982119" cy="500142"/>
          </a:xfrm>
          <a:prstGeom prst="rect">
            <a:avLst/>
          </a:prstGeom>
        </p:spPr>
        <p:txBody>
          <a:bodyPr vert="horz" lIns="96478" tIns="48239" rIns="96478" bIns="48239" rtlCol="0" anchor="b"/>
          <a:lstStyle>
            <a:lvl1pPr algn="r">
              <a:defRPr sz="1300"/>
            </a:lvl1pPr>
          </a:lstStyle>
          <a:p>
            <a:fld id="{2572D0F0-4422-46D6-8F94-244919A32A2C}" type="slidenum">
              <a:rPr lang="de-CH" smtClean="0"/>
              <a:t>‹Nr.›</a:t>
            </a:fld>
            <a:endParaRPr lang="de-CH" dirty="0"/>
          </a:p>
        </p:txBody>
      </p:sp>
    </p:spTree>
    <p:extLst>
      <p:ext uri="{BB962C8B-B14F-4D97-AF65-F5344CB8AC3E}">
        <p14:creationId xmlns:p14="http://schemas.microsoft.com/office/powerpoint/2010/main" val="854148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82119" cy="500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78" tIns="48239" rIns="96478" bIns="48239" numCol="1" anchor="t" anchorCtr="0" compatLnSpc="1">
            <a:prstTxWarp prst="textNoShape">
              <a:avLst/>
            </a:prstTxWarp>
          </a:bodyPr>
          <a:lstStyle>
            <a:lvl1pPr>
              <a:defRPr sz="1300" smtClean="0"/>
            </a:lvl1pPr>
          </a:lstStyle>
          <a:p>
            <a:pPr>
              <a:defRPr/>
            </a:pPr>
            <a:endParaRPr lang="de-CH" dirty="0"/>
          </a:p>
        </p:txBody>
      </p:sp>
      <p:sp>
        <p:nvSpPr>
          <p:cNvPr id="13315" name="Rectangle 3"/>
          <p:cNvSpPr>
            <a:spLocks noGrp="1" noChangeArrowheads="1"/>
          </p:cNvSpPr>
          <p:nvPr>
            <p:ph type="dt" idx="1"/>
          </p:nvPr>
        </p:nvSpPr>
        <p:spPr bwMode="auto">
          <a:xfrm>
            <a:off x="3898102" y="0"/>
            <a:ext cx="2982119" cy="500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78" tIns="48239" rIns="96478" bIns="48239" numCol="1" anchor="t" anchorCtr="0" compatLnSpc="1">
            <a:prstTxWarp prst="textNoShape">
              <a:avLst/>
            </a:prstTxWarp>
          </a:bodyPr>
          <a:lstStyle>
            <a:lvl1pPr algn="r">
              <a:defRPr sz="1300" smtClean="0"/>
            </a:lvl1pPr>
          </a:lstStyle>
          <a:p>
            <a:pPr>
              <a:defRPr/>
            </a:pPr>
            <a:endParaRPr lang="de-CH" dirty="0"/>
          </a:p>
        </p:txBody>
      </p:sp>
      <p:sp>
        <p:nvSpPr>
          <p:cNvPr id="11268" name="Rectangle 4"/>
          <p:cNvSpPr>
            <a:spLocks noGrp="1" noRot="1" noChangeAspect="1" noChangeArrowheads="1" noTextEdit="1"/>
          </p:cNvSpPr>
          <p:nvPr>
            <p:ph type="sldImg" idx="2"/>
          </p:nvPr>
        </p:nvSpPr>
        <p:spPr bwMode="auto">
          <a:xfrm>
            <a:off x="942975" y="750888"/>
            <a:ext cx="4997450" cy="37496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8182" y="4751348"/>
            <a:ext cx="5505450" cy="4501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78" tIns="48239" rIns="96478" bIns="48239" numCol="1" anchor="t" anchorCtr="0" compatLnSpc="1">
            <a:prstTxWarp prst="textNoShape">
              <a:avLst/>
            </a:prstTxWarp>
          </a:bodyPr>
          <a:lstStyle/>
          <a:p>
            <a:pPr lvl="0"/>
            <a:r>
              <a:rPr lang="de-CH" noProof="0" dirty="0" smtClean="0"/>
              <a:t>Textmasterformate durch Klicken bearbeiten</a:t>
            </a:r>
          </a:p>
          <a:p>
            <a:pPr lvl="1"/>
            <a:r>
              <a:rPr lang="de-CH" noProof="0" dirty="0" smtClean="0"/>
              <a:t>Zweite Ebene</a:t>
            </a:r>
          </a:p>
          <a:p>
            <a:pPr lvl="2"/>
            <a:r>
              <a:rPr lang="de-CH" noProof="0" dirty="0" smtClean="0"/>
              <a:t>Dritte Ebene</a:t>
            </a:r>
          </a:p>
          <a:p>
            <a:pPr lvl="3"/>
            <a:r>
              <a:rPr lang="de-CH" noProof="0" dirty="0" smtClean="0"/>
              <a:t>Vierte Ebene</a:t>
            </a:r>
          </a:p>
          <a:p>
            <a:pPr lvl="4"/>
            <a:r>
              <a:rPr lang="de-CH" noProof="0" dirty="0" smtClean="0"/>
              <a:t>Fünfte Ebene</a:t>
            </a:r>
          </a:p>
        </p:txBody>
      </p:sp>
      <p:sp>
        <p:nvSpPr>
          <p:cNvPr id="13318" name="Rectangle 6"/>
          <p:cNvSpPr>
            <a:spLocks noGrp="1" noChangeArrowheads="1"/>
          </p:cNvSpPr>
          <p:nvPr>
            <p:ph type="ftr" sz="quarter" idx="4"/>
          </p:nvPr>
        </p:nvSpPr>
        <p:spPr bwMode="auto">
          <a:xfrm>
            <a:off x="0" y="9500960"/>
            <a:ext cx="2982119" cy="500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78" tIns="48239" rIns="96478" bIns="48239" numCol="1" anchor="b" anchorCtr="0" compatLnSpc="1">
            <a:prstTxWarp prst="textNoShape">
              <a:avLst/>
            </a:prstTxWarp>
          </a:bodyPr>
          <a:lstStyle>
            <a:lvl1pPr>
              <a:defRPr sz="1300" smtClean="0"/>
            </a:lvl1pPr>
          </a:lstStyle>
          <a:p>
            <a:pPr>
              <a:defRPr/>
            </a:pPr>
            <a:endParaRPr lang="de-CH" dirty="0"/>
          </a:p>
        </p:txBody>
      </p:sp>
      <p:sp>
        <p:nvSpPr>
          <p:cNvPr id="13319" name="Rectangle 7"/>
          <p:cNvSpPr>
            <a:spLocks noGrp="1" noChangeArrowheads="1"/>
          </p:cNvSpPr>
          <p:nvPr>
            <p:ph type="sldNum" sz="quarter" idx="5"/>
          </p:nvPr>
        </p:nvSpPr>
        <p:spPr bwMode="auto">
          <a:xfrm>
            <a:off x="3898102" y="9500960"/>
            <a:ext cx="2982119" cy="500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78" tIns="48239" rIns="96478" bIns="48239" numCol="1" anchor="b" anchorCtr="0" compatLnSpc="1">
            <a:prstTxWarp prst="textNoShape">
              <a:avLst/>
            </a:prstTxWarp>
          </a:bodyPr>
          <a:lstStyle>
            <a:lvl1pPr algn="r">
              <a:defRPr sz="1300" smtClean="0"/>
            </a:lvl1pPr>
          </a:lstStyle>
          <a:p>
            <a:pPr>
              <a:defRPr/>
            </a:pPr>
            <a:fld id="{3A8AAE64-3626-4C51-B222-91818A958ECC}" type="slidenum">
              <a:rPr lang="de-CH"/>
              <a:pPr>
                <a:defRPr/>
              </a:pPr>
              <a:t>‹Nr.›</a:t>
            </a:fld>
            <a:endParaRPr lang="de-CH" dirty="0"/>
          </a:p>
        </p:txBody>
      </p:sp>
    </p:spTree>
    <p:extLst>
      <p:ext uri="{BB962C8B-B14F-4D97-AF65-F5344CB8AC3E}">
        <p14:creationId xmlns:p14="http://schemas.microsoft.com/office/powerpoint/2010/main" val="1529789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3A8AAE64-3626-4C51-B222-91818A958ECC}" type="slidenum">
              <a:rPr lang="de-CH" smtClean="0"/>
              <a:pPr>
                <a:defRPr/>
              </a:pPr>
              <a:t>5</a:t>
            </a:fld>
            <a:endParaRPr lang="de-CH" dirty="0"/>
          </a:p>
        </p:txBody>
      </p:sp>
    </p:spTree>
    <p:extLst>
      <p:ext uri="{BB962C8B-B14F-4D97-AF65-F5344CB8AC3E}">
        <p14:creationId xmlns:p14="http://schemas.microsoft.com/office/powerpoint/2010/main" val="27998869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16.xml"/><Relationship Id="rId3" Type="http://schemas.openxmlformats.org/officeDocument/2006/relationships/tags" Target="../tags/tag11.xml"/><Relationship Id="rId7" Type="http://schemas.openxmlformats.org/officeDocument/2006/relationships/tags" Target="../tags/tag15.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image" Target="../media/image1.wmf"/><Relationship Id="rId5" Type="http://schemas.openxmlformats.org/officeDocument/2006/relationships/tags" Target="../tags/tag13.xml"/><Relationship Id="rId10" Type="http://schemas.openxmlformats.org/officeDocument/2006/relationships/slideMaster" Target="../slideMasters/slideMaster1.xml"/><Relationship Id="rId4" Type="http://schemas.openxmlformats.org/officeDocument/2006/relationships/tags" Target="../tags/tag12.xml"/><Relationship Id="rId9" Type="http://schemas.openxmlformats.org/officeDocument/2006/relationships/tags" Target="../tags/tag17.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slideMaster" Target="../slideMasters/slideMaster1.xml"/><Relationship Id="rId4" Type="http://schemas.openxmlformats.org/officeDocument/2006/relationships/tags" Target="../tags/tag53.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0.xml"/><Relationship Id="rId1" Type="http://schemas.openxmlformats.org/officeDocument/2006/relationships/tags" Target="../tags/tag59.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2.xml"/><Relationship Id="rId1" Type="http://schemas.openxmlformats.org/officeDocument/2006/relationships/tags" Target="../tags/tag61.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4.xml"/><Relationship Id="rId1" Type="http://schemas.openxmlformats.org/officeDocument/2006/relationships/tags" Target="../tags/tag63.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slideMaster" Target="../slideMasters/slideMaster2.xml"/><Relationship Id="rId5" Type="http://schemas.openxmlformats.org/officeDocument/2006/relationships/tags" Target="../tags/tag72.xml"/><Relationship Id="rId4" Type="http://schemas.openxmlformats.org/officeDocument/2006/relationships/tags" Target="../tags/tag71.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73.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78.xml"/><Relationship Id="rId1" Type="http://schemas.openxmlformats.org/officeDocument/2006/relationships/tags" Target="../tags/tag77.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0.xml"/><Relationship Id="rId1" Type="http://schemas.openxmlformats.org/officeDocument/2006/relationships/tags" Target="../tags/tag79.xml"/></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2.xml"/><Relationship Id="rId1" Type="http://schemas.openxmlformats.org/officeDocument/2006/relationships/tags" Target="../tags/tag8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slideMaster" Target="../slideMasters/slideMaster1.xml"/><Relationship Id="rId4" Type="http://schemas.openxmlformats.org/officeDocument/2006/relationships/tags" Target="../tags/tag27.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tags" Target="../tags/tag31.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ags" Target="../tags/tag34.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6.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5" name="Grafik 4"/>
          <p:cNvPicPr>
            <a:picLocks/>
          </p:cNvPicPr>
          <p:nvPr userDrawn="1">
            <p:custDataLst>
              <p:tags r:id="rId1"/>
            </p:custDataLst>
          </p:nvPr>
        </p:nvPicPr>
        <p:blipFill>
          <a:blip r:embed="rId11"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 Box 11"/>
          <p:cNvSpPr txBox="1">
            <a:spLocks noChangeArrowheads="1"/>
          </p:cNvSpPr>
          <p:nvPr>
            <p:custDataLst>
              <p:tags r:id="rId2"/>
            </p:custDataLst>
          </p:nvPr>
        </p:nvSpPr>
        <p:spPr bwMode="auto">
          <a:xfrm>
            <a:off x="466725" y="611287"/>
            <a:ext cx="324127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nchorCtr="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ts val="1200"/>
              </a:lnSpc>
            </a:pPr>
            <a:r>
              <a:rPr lang="de-CH" sz="1000" smtClean="0">
                <a:latin typeface="Arial" charset="0"/>
              </a:rPr>
              <a:t>Klinik für Psychiatrie, Psychotherapie und Psychosomatik</a:t>
            </a:r>
            <a:endParaRPr lang="de-CH" sz="1000" dirty="0">
              <a:latin typeface="Arial" charset="0"/>
            </a:endParaRPr>
          </a:p>
        </p:txBody>
      </p:sp>
      <p:sp>
        <p:nvSpPr>
          <p:cNvPr id="6" name="Text Box 14"/>
          <p:cNvSpPr txBox="1">
            <a:spLocks noChangeArrowheads="1"/>
          </p:cNvSpPr>
          <p:nvPr>
            <p:custDataLst>
              <p:tags r:id="rId3"/>
            </p:custDataLst>
          </p:nvPr>
        </p:nvSpPr>
        <p:spPr bwMode="auto">
          <a:xfrm>
            <a:off x="466725" y="6388100"/>
            <a:ext cx="63478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ts val="1200"/>
              </a:lnSpc>
            </a:pPr>
            <a:r>
              <a:rPr lang="de-CH" sz="1000" smtClean="0">
                <a:latin typeface="Arial" charset="0"/>
              </a:rPr>
              <a:t>10.05.2016</a:t>
            </a:r>
            <a:endParaRPr lang="de-CH" sz="1000" dirty="0">
              <a:latin typeface="Arial" charset="0"/>
            </a:endParaRPr>
          </a:p>
        </p:txBody>
      </p:sp>
      <p:sp>
        <p:nvSpPr>
          <p:cNvPr id="7" name="Text Box 15"/>
          <p:cNvSpPr txBox="1">
            <a:spLocks noChangeArrowheads="1"/>
          </p:cNvSpPr>
          <p:nvPr>
            <p:custDataLst>
              <p:tags r:id="rId4"/>
            </p:custDataLst>
          </p:nvPr>
        </p:nvSpPr>
        <p:spPr bwMode="auto">
          <a:xfrm>
            <a:off x="434975" y="2962672"/>
            <a:ext cx="7197725"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de-CH" sz="4000" b="1" smtClean="0">
                <a:latin typeface="Arial" charset="0"/>
              </a:rPr>
              <a:t>Home Treatment</a:t>
            </a:r>
            <a:endParaRPr lang="de-CH" sz="4000" b="1" dirty="0">
              <a:latin typeface="Arial" charset="0"/>
            </a:endParaRPr>
          </a:p>
        </p:txBody>
      </p:sp>
      <p:sp>
        <p:nvSpPr>
          <p:cNvPr id="8" name="Text Box 16"/>
          <p:cNvSpPr txBox="1">
            <a:spLocks noChangeArrowheads="1"/>
          </p:cNvSpPr>
          <p:nvPr>
            <p:custDataLst>
              <p:tags r:id="rId5"/>
            </p:custDataLst>
          </p:nvPr>
        </p:nvSpPr>
        <p:spPr bwMode="auto">
          <a:xfrm>
            <a:off x="468313" y="3644900"/>
            <a:ext cx="7197725"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ts val="2200"/>
              </a:lnSpc>
            </a:pPr>
            <a:r>
              <a:rPr lang="de-CH" sz="1800" b="1" smtClean="0">
                <a:solidFill>
                  <a:srgbClr val="0078BB"/>
                </a:solidFill>
                <a:latin typeface="Arial" charset="0"/>
              </a:rPr>
              <a:t>Wir kommen auch zu Ihnen!</a:t>
            </a:r>
            <a:endParaRPr lang="de-CH" sz="1200" b="1" dirty="0">
              <a:solidFill>
                <a:srgbClr val="0078BB"/>
              </a:solidFill>
              <a:latin typeface="Arial" charset="0"/>
            </a:endParaRPr>
          </a:p>
        </p:txBody>
      </p:sp>
      <p:sp>
        <p:nvSpPr>
          <p:cNvPr id="9" name="Text Box 22"/>
          <p:cNvSpPr txBox="1">
            <a:spLocks noChangeArrowheads="1"/>
          </p:cNvSpPr>
          <p:nvPr>
            <p:custDataLst>
              <p:tags r:id="rId6"/>
            </p:custDataLst>
          </p:nvPr>
        </p:nvSpPr>
        <p:spPr bwMode="auto">
          <a:xfrm>
            <a:off x="477838" y="4213225"/>
            <a:ext cx="7775575" cy="188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ts val="1600"/>
              </a:lnSpc>
            </a:pPr>
            <a:r>
              <a:rPr lang="de-CH" sz="1200" smtClean="0">
                <a:latin typeface="Arial" charset="0"/>
              </a:rPr>
              <a:t>Dr. Philipp Stix</a:t>
            </a:r>
            <a:endParaRPr lang="de-CH" sz="1200" dirty="0">
              <a:latin typeface="Arial" charset="0"/>
            </a:endParaRPr>
          </a:p>
        </p:txBody>
      </p:sp>
      <p:sp>
        <p:nvSpPr>
          <p:cNvPr id="11" name="Rechteck 10"/>
          <p:cNvSpPr/>
          <p:nvPr userDrawn="1">
            <p:custDataLst>
              <p:tags r:id="rId7"/>
            </p:custDataLst>
          </p:nvPr>
        </p:nvSpPr>
        <p:spPr>
          <a:xfrm>
            <a:off x="477838" y="4424400"/>
            <a:ext cx="7775575" cy="179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chorCtr="0">
            <a:spAutoFit/>
          </a:bodyPr>
          <a:lstStyle/>
          <a:p>
            <a:pPr algn="l">
              <a:lnSpc>
                <a:spcPts val="1500"/>
              </a:lnSpc>
            </a:pPr>
            <a:endParaRPr lang="de-CH" sz="1200" dirty="0" smtClean="0">
              <a:solidFill>
                <a:schemeClr val="tx1"/>
              </a:solidFill>
            </a:endParaRPr>
          </a:p>
        </p:txBody>
      </p:sp>
      <p:sp>
        <p:nvSpPr>
          <p:cNvPr id="10" name="Textfeld 9"/>
          <p:cNvSpPr txBox="1"/>
          <p:nvPr userDrawn="1">
            <p:custDataLst>
              <p:tags r:id="rId8"/>
            </p:custDataLst>
          </p:nvPr>
        </p:nvSpPr>
        <p:spPr>
          <a:xfrm>
            <a:off x="468000" y="766800"/>
            <a:ext cx="2531142" cy="153888"/>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t" anchorCtr="0">
            <a:spAutoFit/>
          </a:bodyPr>
          <a:lstStyle>
            <a:defPPr>
              <a:defRPr lang="en-GB"/>
            </a:defPPr>
            <a:lvl1pPr eaLnBrk="1" hangingPunct="1">
              <a:lnSpc>
                <a:spcPts val="1200"/>
              </a:lnSpc>
              <a:defRPr sz="1000" b="1">
                <a:latin typeface="Arial"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lvl="0"/>
            <a:r>
              <a:rPr lang="de-CH" b="0" smtClean="0"/>
              <a:t>Zentrum für Akute Psychische Erkrankungen</a:t>
            </a:r>
            <a:endParaRPr lang="de-CH" b="0" dirty="0" smtClean="0"/>
          </a:p>
        </p:txBody>
      </p:sp>
      <p:sp>
        <p:nvSpPr>
          <p:cNvPr id="12" name="Textfeld 11"/>
          <p:cNvSpPr txBox="1"/>
          <p:nvPr userDrawn="1">
            <p:custDataLst>
              <p:tags r:id="rId9"/>
            </p:custDataLst>
          </p:nvPr>
        </p:nvSpPr>
        <p:spPr>
          <a:xfrm>
            <a:off x="468000" y="910800"/>
            <a:ext cx="65" cy="153888"/>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t" anchorCtr="0">
            <a:spAutoFit/>
          </a:bodyPr>
          <a:lstStyle>
            <a:defPPr>
              <a:defRPr lang="en-GB"/>
            </a:defPPr>
            <a:lvl1pPr eaLnBrk="1" hangingPunct="1">
              <a:lnSpc>
                <a:spcPts val="1200"/>
              </a:lnSpc>
              <a:defRPr sz="1000" b="1">
                <a:latin typeface="Arial" charset="0"/>
              </a:defRPr>
            </a:lvl1pPr>
            <a:lvl2pPr marL="742950" indent="-285750" eaLnBrk="0" hangingPunct="0"/>
            <a:lvl3pPr marL="1143000" indent="-228600" eaLnBrk="0" hangingPunct="0"/>
            <a:lvl4pPr marL="1600200" indent="-228600" eaLnBrk="0" hangingPunct="0"/>
            <a:lvl5pPr marL="2057400" indent="-228600" eaLnBrk="0" hangingPunct="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lvl="0"/>
            <a:endParaRPr lang="de-CH" dirty="0" smtClean="0"/>
          </a:p>
        </p:txBody>
      </p:sp>
    </p:spTree>
    <p:extLst>
      <p:ext uri="{BB962C8B-B14F-4D97-AF65-F5344CB8AC3E}">
        <p14:creationId xmlns:p14="http://schemas.microsoft.com/office/powerpoint/2010/main" val="1843971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Titelmasterformat durch Klicken bearbeiten</a:t>
            </a:r>
            <a:endParaRPr lang="de-CH" dirty="0"/>
          </a:p>
        </p:txBody>
      </p:sp>
      <p:sp>
        <p:nvSpPr>
          <p:cNvPr id="3" name="Vertikaler Textplatzhalter 2"/>
          <p:cNvSpPr>
            <a:spLocks noGrp="1"/>
          </p:cNvSpPr>
          <p:nvPr>
            <p:ph type="body" orient="vert" idx="1"/>
            <p:custDataLst>
              <p:tags r:id="rId2"/>
            </p:custDataLst>
          </p:nvPr>
        </p:nvSpPr>
        <p:spPr/>
        <p:txBody>
          <a:bodyPr vert="eaVert"/>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4" name="Rectangle 6"/>
          <p:cNvSpPr>
            <a:spLocks noGrp="1" noChangeArrowheads="1"/>
          </p:cNvSpPr>
          <p:nvPr>
            <p:ph type="sldNum" sz="quarter" idx="10"/>
            <p:custDataLst>
              <p:tags r:id="rId3"/>
            </p:custDataLst>
          </p:nvPr>
        </p:nvSpPr>
        <p:spPr>
          <a:ln/>
        </p:spPr>
        <p:txBody>
          <a:bodyPr/>
          <a:lstStyle>
            <a:lvl1pPr>
              <a:defRPr/>
            </a:lvl1pPr>
          </a:lstStyle>
          <a:p>
            <a:pPr>
              <a:defRPr/>
            </a:pPr>
            <a:fld id="{29E01D21-CA02-4F37-9724-3F81624B47BA}" type="slidenum">
              <a:rPr lang="de-CH" smtClean="0"/>
              <a:pPr>
                <a:defRPr/>
              </a:pPr>
              <a:t>‹Nr.›</a:t>
            </a:fld>
            <a:endParaRPr lang="de-CH" dirty="0"/>
          </a:p>
        </p:txBody>
      </p:sp>
    </p:spTree>
    <p:extLst>
      <p:ext uri="{BB962C8B-B14F-4D97-AF65-F5344CB8AC3E}">
        <p14:creationId xmlns:p14="http://schemas.microsoft.com/office/powerpoint/2010/main" val="219879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custDataLst>
              <p:tags r:id="rId1"/>
            </p:custDataLst>
          </p:nvPr>
        </p:nvSpPr>
        <p:spPr>
          <a:xfrm>
            <a:off x="6672263" y="412750"/>
            <a:ext cx="2076450" cy="5600700"/>
          </a:xfrm>
        </p:spPr>
        <p:txBody>
          <a:bodyPr vert="eaVert"/>
          <a:lstStyle/>
          <a:p>
            <a:r>
              <a:rPr lang="de-CH" dirty="0" smtClean="0"/>
              <a:t>Titelmasterformat durch Klicken bearbeiten</a:t>
            </a:r>
            <a:endParaRPr lang="de-CH" dirty="0"/>
          </a:p>
        </p:txBody>
      </p:sp>
      <p:sp>
        <p:nvSpPr>
          <p:cNvPr id="3" name="Vertikaler Textplatzhalter 2"/>
          <p:cNvSpPr>
            <a:spLocks noGrp="1"/>
          </p:cNvSpPr>
          <p:nvPr>
            <p:ph type="body" orient="vert" idx="1"/>
            <p:custDataLst>
              <p:tags r:id="rId2"/>
            </p:custDataLst>
          </p:nvPr>
        </p:nvSpPr>
        <p:spPr>
          <a:xfrm>
            <a:off x="442913" y="412750"/>
            <a:ext cx="6076950" cy="5600700"/>
          </a:xfrm>
        </p:spPr>
        <p:txBody>
          <a:bodyPr vert="eaVert"/>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4" name="Rectangle 6"/>
          <p:cNvSpPr>
            <a:spLocks noGrp="1" noChangeArrowheads="1"/>
          </p:cNvSpPr>
          <p:nvPr>
            <p:ph type="sldNum" sz="quarter" idx="10"/>
            <p:custDataLst>
              <p:tags r:id="rId3"/>
            </p:custDataLst>
          </p:nvPr>
        </p:nvSpPr>
        <p:spPr>
          <a:ln/>
        </p:spPr>
        <p:txBody>
          <a:bodyPr/>
          <a:lstStyle>
            <a:lvl1pPr>
              <a:defRPr/>
            </a:lvl1pPr>
          </a:lstStyle>
          <a:p>
            <a:pPr>
              <a:defRPr/>
            </a:pPr>
            <a:fld id="{A73E89A2-3C87-468C-9F89-C4C231D08734}" type="slidenum">
              <a:rPr lang="de-CH" smtClean="0"/>
              <a:pPr>
                <a:defRPr/>
              </a:pPr>
              <a:t>‹Nr.›</a:t>
            </a:fld>
            <a:endParaRPr lang="de-CH" dirty="0"/>
          </a:p>
        </p:txBody>
      </p:sp>
    </p:spTree>
    <p:extLst>
      <p:ext uri="{BB962C8B-B14F-4D97-AF65-F5344CB8AC3E}">
        <p14:creationId xmlns:p14="http://schemas.microsoft.com/office/powerpoint/2010/main" val="3859371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el, Inhalt und Tex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a:xfrm>
            <a:off x="442913" y="412750"/>
            <a:ext cx="6272212" cy="801688"/>
          </a:xfrm>
        </p:spPr>
        <p:txBody>
          <a:bodyPr/>
          <a:lstStyle/>
          <a:p>
            <a:r>
              <a:rPr lang="de-CH" dirty="0" smtClean="0"/>
              <a:t>Titelmasterformat durch Klicken bearbeiten</a:t>
            </a:r>
            <a:endParaRPr lang="de-CH" dirty="0"/>
          </a:p>
        </p:txBody>
      </p:sp>
      <p:sp>
        <p:nvSpPr>
          <p:cNvPr id="3" name="Inhaltsplatzhalter 2"/>
          <p:cNvSpPr>
            <a:spLocks noGrp="1"/>
          </p:cNvSpPr>
          <p:nvPr>
            <p:ph sz="half" idx="1"/>
            <p:custDataLst>
              <p:tags r:id="rId2"/>
            </p:custDataLst>
          </p:nvPr>
        </p:nvSpPr>
        <p:spPr>
          <a:xfrm>
            <a:off x="466725" y="1377950"/>
            <a:ext cx="4064000" cy="4635500"/>
          </a:xfrm>
        </p:spPr>
        <p:txBody>
          <a:body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4" name="Textplatzhalter 3"/>
          <p:cNvSpPr>
            <a:spLocks noGrp="1"/>
          </p:cNvSpPr>
          <p:nvPr>
            <p:ph type="body" sz="half" idx="2"/>
            <p:custDataLst>
              <p:tags r:id="rId3"/>
            </p:custDataLst>
          </p:nvPr>
        </p:nvSpPr>
        <p:spPr>
          <a:xfrm>
            <a:off x="4683125" y="1377950"/>
            <a:ext cx="4065588" cy="4635500"/>
          </a:xfrm>
        </p:spPr>
        <p:txBody>
          <a:body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5" name="Rectangle 6"/>
          <p:cNvSpPr>
            <a:spLocks noGrp="1" noChangeArrowheads="1"/>
          </p:cNvSpPr>
          <p:nvPr>
            <p:ph type="sldNum" sz="quarter" idx="10"/>
            <p:custDataLst>
              <p:tags r:id="rId4"/>
            </p:custDataLst>
          </p:nvPr>
        </p:nvSpPr>
        <p:spPr>
          <a:ln/>
        </p:spPr>
        <p:txBody>
          <a:bodyPr/>
          <a:lstStyle>
            <a:lvl1pPr>
              <a:defRPr/>
            </a:lvl1pPr>
          </a:lstStyle>
          <a:p>
            <a:pPr>
              <a:defRPr/>
            </a:pPr>
            <a:fld id="{CBCAA72E-9313-4485-A422-5FE0C7146FEA}" type="slidenum">
              <a:rPr lang="de-CH" smtClean="0"/>
              <a:pPr>
                <a:defRPr/>
              </a:pPr>
              <a:t>‹Nr.›</a:t>
            </a:fld>
            <a:endParaRPr lang="de-CH" dirty="0"/>
          </a:p>
        </p:txBody>
      </p:sp>
    </p:spTree>
    <p:extLst>
      <p:ext uri="{BB962C8B-B14F-4D97-AF65-F5344CB8AC3E}">
        <p14:creationId xmlns:p14="http://schemas.microsoft.com/office/powerpoint/2010/main" val="28765534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el, ClipArt und Tex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a:xfrm>
            <a:off x="442913" y="412750"/>
            <a:ext cx="6272212" cy="801688"/>
          </a:xfrm>
        </p:spPr>
        <p:txBody>
          <a:bodyPr/>
          <a:lstStyle/>
          <a:p>
            <a:r>
              <a:rPr lang="de-CH" dirty="0" smtClean="0"/>
              <a:t>Titelmasterformat durch Klicken bearbeiten</a:t>
            </a:r>
            <a:endParaRPr lang="de-CH" dirty="0"/>
          </a:p>
        </p:txBody>
      </p:sp>
      <p:sp>
        <p:nvSpPr>
          <p:cNvPr id="3" name="ClipArt-Platzhalter 2"/>
          <p:cNvSpPr>
            <a:spLocks noGrp="1"/>
          </p:cNvSpPr>
          <p:nvPr>
            <p:ph type="clipArt" sz="half" idx="1"/>
          </p:nvPr>
        </p:nvSpPr>
        <p:spPr>
          <a:xfrm>
            <a:off x="466725" y="1377950"/>
            <a:ext cx="4064000" cy="4635500"/>
          </a:xfrm>
        </p:spPr>
        <p:txBody>
          <a:bodyPr/>
          <a:lstStyle/>
          <a:p>
            <a:pPr lvl="0"/>
            <a:endParaRPr lang="de-CH" noProof="0" smtClean="0"/>
          </a:p>
        </p:txBody>
      </p:sp>
      <p:sp>
        <p:nvSpPr>
          <p:cNvPr id="4" name="Textplatzhalter 3"/>
          <p:cNvSpPr>
            <a:spLocks noGrp="1"/>
          </p:cNvSpPr>
          <p:nvPr>
            <p:ph type="body" sz="half" idx="2"/>
            <p:custDataLst>
              <p:tags r:id="rId2"/>
            </p:custDataLst>
          </p:nvPr>
        </p:nvSpPr>
        <p:spPr>
          <a:xfrm>
            <a:off x="4683125" y="1377950"/>
            <a:ext cx="4065588" cy="4635500"/>
          </a:xfrm>
        </p:spPr>
        <p:txBody>
          <a:body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5" name="Rectangle 6"/>
          <p:cNvSpPr>
            <a:spLocks noGrp="1" noChangeArrowheads="1"/>
          </p:cNvSpPr>
          <p:nvPr>
            <p:ph type="sldNum" sz="quarter" idx="10"/>
            <p:custDataLst>
              <p:tags r:id="rId3"/>
            </p:custDataLst>
          </p:nvPr>
        </p:nvSpPr>
        <p:spPr>
          <a:ln/>
        </p:spPr>
        <p:txBody>
          <a:bodyPr/>
          <a:lstStyle>
            <a:lvl1pPr>
              <a:defRPr/>
            </a:lvl1pPr>
          </a:lstStyle>
          <a:p>
            <a:pPr>
              <a:defRPr/>
            </a:pPr>
            <a:fld id="{3DADC45F-E7B0-407F-9F2C-551850B371E8}" type="slidenum">
              <a:rPr lang="de-CH" smtClean="0"/>
              <a:pPr>
                <a:defRPr/>
              </a:pPr>
              <a:t>‹Nr.›</a:t>
            </a:fld>
            <a:endParaRPr lang="de-CH" dirty="0"/>
          </a:p>
        </p:txBody>
      </p:sp>
    </p:spTree>
    <p:extLst>
      <p:ext uri="{BB962C8B-B14F-4D97-AF65-F5344CB8AC3E}">
        <p14:creationId xmlns:p14="http://schemas.microsoft.com/office/powerpoint/2010/main" val="24912083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custDataLst>
              <p:tags r:id="rId1"/>
            </p:custDataLst>
          </p:nvPr>
        </p:nvSpPr>
        <p:spPr>
          <a:xfrm>
            <a:off x="685800" y="2369344"/>
            <a:ext cx="7772400" cy="1231106"/>
          </a:xfrm>
        </p:spPr>
        <p:txBody>
          <a:bodyPr/>
          <a:lstStyle/>
          <a:p>
            <a:r>
              <a:rPr lang="de-CH" dirty="0" smtClean="0"/>
              <a:t>Titelmasterformat durch Klicken bearbeiten</a:t>
            </a:r>
            <a:endParaRPr lang="de-CH" dirty="0"/>
          </a:p>
        </p:txBody>
      </p:sp>
      <p:sp>
        <p:nvSpPr>
          <p:cNvPr id="3" name="Untertitel 2"/>
          <p:cNvSpPr>
            <a:spLocks noGrp="1"/>
          </p:cNvSpPr>
          <p:nvPr>
            <p:ph type="subTitle" idx="1"/>
            <p:custDataLst>
              <p:tags r:id="rId2"/>
            </p:custDataLst>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CH" dirty="0" smtClean="0"/>
              <a:t>Formatvorlage des Untertitelmasters durch Klicken bearbeiten</a:t>
            </a:r>
            <a:endParaRPr lang="de-CH" dirty="0"/>
          </a:p>
        </p:txBody>
      </p:sp>
    </p:spTree>
    <p:extLst>
      <p:ext uri="{BB962C8B-B14F-4D97-AF65-F5344CB8AC3E}">
        <p14:creationId xmlns:p14="http://schemas.microsoft.com/office/powerpoint/2010/main" val="2738658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Titelmasterformat durch Klicken bearbeiten</a:t>
            </a:r>
            <a:endParaRPr lang="de-CH" dirty="0"/>
          </a:p>
        </p:txBody>
      </p:sp>
      <p:sp>
        <p:nvSpPr>
          <p:cNvPr id="3" name="Inhaltsplatzhalter 2"/>
          <p:cNvSpPr>
            <a:spLocks noGrp="1"/>
          </p:cNvSpPr>
          <p:nvPr>
            <p:ph idx="1"/>
            <p:custDataLst>
              <p:tags r:id="rId2"/>
            </p:custDataLst>
          </p:nvPr>
        </p:nvSpPr>
        <p:spPr/>
        <p:txBody>
          <a:body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Tree>
    <p:extLst>
      <p:ext uri="{BB962C8B-B14F-4D97-AF65-F5344CB8AC3E}">
        <p14:creationId xmlns:p14="http://schemas.microsoft.com/office/powerpoint/2010/main" val="1493098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a:xfrm>
            <a:off x="722313" y="4406900"/>
            <a:ext cx="7772400" cy="1231106"/>
          </a:xfrm>
        </p:spPr>
        <p:txBody>
          <a:bodyPr anchor="t"/>
          <a:lstStyle>
            <a:lvl1pPr algn="l">
              <a:defRPr sz="4000" b="1" cap="all"/>
            </a:lvl1pPr>
          </a:lstStyle>
          <a:p>
            <a:r>
              <a:rPr lang="de-CH" dirty="0" smtClean="0"/>
              <a:t>Titelmasterformat durch Klicken bearbeiten</a:t>
            </a:r>
            <a:endParaRPr lang="de-CH" dirty="0"/>
          </a:p>
        </p:txBody>
      </p:sp>
      <p:sp>
        <p:nvSpPr>
          <p:cNvPr id="3" name="Textplatzhalter 2"/>
          <p:cNvSpPr>
            <a:spLocks noGrp="1"/>
          </p:cNvSpPr>
          <p:nvPr>
            <p:ph type="body" idx="1"/>
            <p:custDataLst>
              <p:tags r:id="rId2"/>
            </p:custDataLst>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CH" dirty="0" smtClean="0"/>
              <a:t>Textmasterformat bearbeiten</a:t>
            </a:r>
          </a:p>
        </p:txBody>
      </p:sp>
    </p:spTree>
    <p:extLst>
      <p:ext uri="{BB962C8B-B14F-4D97-AF65-F5344CB8AC3E}">
        <p14:creationId xmlns:p14="http://schemas.microsoft.com/office/powerpoint/2010/main" val="3071608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Titelmasterformat durch Klicken bearbeiten</a:t>
            </a:r>
            <a:endParaRPr lang="de-CH" dirty="0"/>
          </a:p>
        </p:txBody>
      </p:sp>
      <p:sp>
        <p:nvSpPr>
          <p:cNvPr id="3" name="Inhaltsplatzhalter 2"/>
          <p:cNvSpPr>
            <a:spLocks noGrp="1"/>
          </p:cNvSpPr>
          <p:nvPr>
            <p:ph sz="half" idx="1"/>
            <p:custDataLst>
              <p:tags r:id="rId2"/>
            </p:custDataLst>
          </p:nvPr>
        </p:nvSpPr>
        <p:spPr>
          <a:xfrm>
            <a:off x="431800" y="3141663"/>
            <a:ext cx="3983038" cy="1439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4" name="Inhaltsplatzhalter 3"/>
          <p:cNvSpPr>
            <a:spLocks noGrp="1"/>
          </p:cNvSpPr>
          <p:nvPr>
            <p:ph sz="half" idx="2"/>
            <p:custDataLst>
              <p:tags r:id="rId3"/>
            </p:custDataLst>
          </p:nvPr>
        </p:nvSpPr>
        <p:spPr>
          <a:xfrm>
            <a:off x="4567238" y="3141663"/>
            <a:ext cx="3984625" cy="1439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Tree>
    <p:extLst>
      <p:ext uri="{BB962C8B-B14F-4D97-AF65-F5344CB8AC3E}">
        <p14:creationId xmlns:p14="http://schemas.microsoft.com/office/powerpoint/2010/main" val="3280652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a:xfrm>
            <a:off x="457200" y="186532"/>
            <a:ext cx="8229600" cy="1231106"/>
          </a:xfrm>
        </p:spPr>
        <p:txBody>
          <a:bodyPr/>
          <a:lstStyle>
            <a:lvl1pPr>
              <a:defRPr/>
            </a:lvl1pPr>
          </a:lstStyle>
          <a:p>
            <a:r>
              <a:rPr lang="de-CH" dirty="0" smtClean="0"/>
              <a:t>Titelmasterformat durch Klicken bearbeiten</a:t>
            </a:r>
            <a:endParaRPr lang="de-CH" dirty="0"/>
          </a:p>
        </p:txBody>
      </p:sp>
      <p:sp>
        <p:nvSpPr>
          <p:cNvPr id="3" name="Textplatzhalter 2"/>
          <p:cNvSpPr>
            <a:spLocks noGrp="1"/>
          </p:cNvSpPr>
          <p:nvPr>
            <p:ph type="body" idx="1"/>
            <p:custDataLst>
              <p:tags r:id="rId2"/>
            </p:custDataLst>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dirty="0" smtClean="0"/>
              <a:t>Textmasterformat bearbeiten</a:t>
            </a:r>
          </a:p>
        </p:txBody>
      </p:sp>
      <p:sp>
        <p:nvSpPr>
          <p:cNvPr id="4" name="Inhaltsplatzhalter 3"/>
          <p:cNvSpPr>
            <a:spLocks noGrp="1"/>
          </p:cNvSpPr>
          <p:nvPr>
            <p:ph sz="half" idx="2"/>
            <p:custDataLst>
              <p:tags r:id="rId3"/>
            </p:custDataLst>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5" name="Textplatzhalter 4"/>
          <p:cNvSpPr>
            <a:spLocks noGrp="1"/>
          </p:cNvSpPr>
          <p:nvPr>
            <p:ph type="body" sz="quarter" idx="3"/>
            <p:custDataLst>
              <p:tags r:id="rId4"/>
            </p:custDataLst>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dirty="0" smtClean="0"/>
              <a:t>Textmasterformat bearbeiten</a:t>
            </a:r>
          </a:p>
        </p:txBody>
      </p:sp>
      <p:sp>
        <p:nvSpPr>
          <p:cNvPr id="6" name="Inhaltsplatzhalter 5"/>
          <p:cNvSpPr>
            <a:spLocks noGrp="1"/>
          </p:cNvSpPr>
          <p:nvPr>
            <p:ph sz="quarter" idx="4"/>
            <p:custDataLst>
              <p:tags r:id="rId5"/>
            </p:custDataLst>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Tree>
    <p:extLst>
      <p:ext uri="{BB962C8B-B14F-4D97-AF65-F5344CB8AC3E}">
        <p14:creationId xmlns:p14="http://schemas.microsoft.com/office/powerpoint/2010/main" val="31591255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Titelmasterformat durch Klicken bearbeiten</a:t>
            </a:r>
            <a:endParaRPr lang="de-CH" dirty="0"/>
          </a:p>
        </p:txBody>
      </p:sp>
    </p:spTree>
    <p:extLst>
      <p:ext uri="{BB962C8B-B14F-4D97-AF65-F5344CB8AC3E}">
        <p14:creationId xmlns:p14="http://schemas.microsoft.com/office/powerpoint/2010/main" val="1525299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Titelmasterformat durch Klicken bearbeiten</a:t>
            </a:r>
            <a:endParaRPr lang="de-CH" dirty="0"/>
          </a:p>
        </p:txBody>
      </p:sp>
      <p:sp>
        <p:nvSpPr>
          <p:cNvPr id="3" name="Inhaltsplatzhalter 2"/>
          <p:cNvSpPr>
            <a:spLocks noGrp="1"/>
          </p:cNvSpPr>
          <p:nvPr>
            <p:ph idx="1"/>
            <p:custDataLst>
              <p:tags r:id="rId2"/>
            </p:custDataLst>
          </p:nvPr>
        </p:nvSpPr>
        <p:spPr/>
        <p:txBody>
          <a:body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4" name="Rectangle 6"/>
          <p:cNvSpPr>
            <a:spLocks noGrp="1" noChangeArrowheads="1"/>
          </p:cNvSpPr>
          <p:nvPr>
            <p:ph type="sldNum" sz="quarter" idx="10"/>
            <p:custDataLst>
              <p:tags r:id="rId3"/>
            </p:custDataLst>
          </p:nvPr>
        </p:nvSpPr>
        <p:spPr>
          <a:ln/>
        </p:spPr>
        <p:txBody>
          <a:bodyPr/>
          <a:lstStyle>
            <a:lvl1pPr>
              <a:defRPr/>
            </a:lvl1pPr>
          </a:lstStyle>
          <a:p>
            <a:pPr>
              <a:defRPr/>
            </a:pPr>
            <a:fld id="{E23EC4FB-952C-4AB1-BD85-EDEE35A776F9}" type="slidenum">
              <a:rPr lang="de-CH" smtClean="0"/>
              <a:pPr>
                <a:defRPr/>
              </a:pPr>
              <a:t>‹Nr.›</a:t>
            </a:fld>
            <a:endParaRPr lang="de-CH" dirty="0"/>
          </a:p>
        </p:txBody>
      </p:sp>
    </p:spTree>
    <p:extLst>
      <p:ext uri="{BB962C8B-B14F-4D97-AF65-F5344CB8AC3E}">
        <p14:creationId xmlns:p14="http://schemas.microsoft.com/office/powerpoint/2010/main" val="31796413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71559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a:xfrm>
            <a:off x="457200" y="819547"/>
            <a:ext cx="3008313" cy="615553"/>
          </a:xfrm>
        </p:spPr>
        <p:txBody>
          <a:bodyPr/>
          <a:lstStyle>
            <a:lvl1pPr algn="l">
              <a:defRPr sz="2000" b="1"/>
            </a:lvl1pPr>
          </a:lstStyle>
          <a:p>
            <a:r>
              <a:rPr lang="de-CH" dirty="0" smtClean="0"/>
              <a:t>Titelmasterformat durch Klicken bearbeiten</a:t>
            </a:r>
            <a:endParaRPr lang="de-CH" dirty="0"/>
          </a:p>
        </p:txBody>
      </p:sp>
      <p:sp>
        <p:nvSpPr>
          <p:cNvPr id="3" name="Inhaltsplatzhalter 2"/>
          <p:cNvSpPr>
            <a:spLocks noGrp="1"/>
          </p:cNvSpPr>
          <p:nvPr>
            <p:ph idx="1"/>
            <p:custDataLst>
              <p:tags r:id="rId2"/>
            </p:custDataLst>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4" name="Textplatzhalter 3"/>
          <p:cNvSpPr>
            <a:spLocks noGrp="1"/>
          </p:cNvSpPr>
          <p:nvPr>
            <p:ph type="body" sz="half" idx="2"/>
            <p:custDataLst>
              <p:tags r:id="rId3"/>
            </p:custDataLst>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dirty="0" smtClean="0"/>
              <a:t>Textmasterformat bearbeiten</a:t>
            </a:r>
          </a:p>
        </p:txBody>
      </p:sp>
    </p:spTree>
    <p:extLst>
      <p:ext uri="{BB962C8B-B14F-4D97-AF65-F5344CB8AC3E}">
        <p14:creationId xmlns:p14="http://schemas.microsoft.com/office/powerpoint/2010/main" val="35842282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a:xfrm>
            <a:off x="1792288" y="5059561"/>
            <a:ext cx="5486400" cy="307777"/>
          </a:xfrm>
        </p:spPr>
        <p:txBody>
          <a:bodyPr/>
          <a:lstStyle>
            <a:lvl1pPr algn="l">
              <a:defRPr sz="2000" b="1"/>
            </a:lvl1pPr>
          </a:lstStyle>
          <a:p>
            <a:r>
              <a:rPr lang="de-CH" dirty="0" smtClean="0"/>
              <a:t>Titelmasterformat durch Klicken bearbeiten</a:t>
            </a:r>
            <a:endParaRPr lang="de-CH" dirty="0"/>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custDataLst>
              <p:tags r:id="rId2"/>
            </p:custDataLst>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dirty="0" smtClean="0"/>
              <a:t>Textmasterformat bearbeiten</a:t>
            </a:r>
          </a:p>
        </p:txBody>
      </p:sp>
    </p:spTree>
    <p:extLst>
      <p:ext uri="{BB962C8B-B14F-4D97-AF65-F5344CB8AC3E}">
        <p14:creationId xmlns:p14="http://schemas.microsoft.com/office/powerpoint/2010/main" val="41314515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Titelmasterformat durch Klicken bearbeiten</a:t>
            </a:r>
            <a:endParaRPr lang="de-CH" dirty="0"/>
          </a:p>
        </p:txBody>
      </p:sp>
      <p:sp>
        <p:nvSpPr>
          <p:cNvPr id="3" name="Vertikaler Textplatzhalter 2"/>
          <p:cNvSpPr>
            <a:spLocks noGrp="1"/>
          </p:cNvSpPr>
          <p:nvPr>
            <p:ph type="body" orient="vert" idx="1"/>
            <p:custDataLst>
              <p:tags r:id="rId2"/>
            </p:custDataLst>
          </p:nvPr>
        </p:nvSpPr>
        <p:spPr/>
        <p:txBody>
          <a:bodyPr vert="eaVert"/>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Tree>
    <p:extLst>
      <p:ext uri="{BB962C8B-B14F-4D97-AF65-F5344CB8AC3E}">
        <p14:creationId xmlns:p14="http://schemas.microsoft.com/office/powerpoint/2010/main" val="15840282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custDataLst>
              <p:tags r:id="rId1"/>
            </p:custDataLst>
          </p:nvPr>
        </p:nvSpPr>
        <p:spPr>
          <a:xfrm>
            <a:off x="6523038" y="1838325"/>
            <a:ext cx="3077766" cy="2743200"/>
          </a:xfrm>
        </p:spPr>
        <p:txBody>
          <a:bodyPr vert="eaVert"/>
          <a:lstStyle/>
          <a:p>
            <a:r>
              <a:rPr lang="de-CH" dirty="0" smtClean="0"/>
              <a:t>Titelmasterformat durch Klicken bearbeiten</a:t>
            </a:r>
            <a:endParaRPr lang="de-CH" dirty="0"/>
          </a:p>
        </p:txBody>
      </p:sp>
      <p:sp>
        <p:nvSpPr>
          <p:cNvPr id="3" name="Vertikaler Textplatzhalter 2"/>
          <p:cNvSpPr>
            <a:spLocks noGrp="1"/>
          </p:cNvSpPr>
          <p:nvPr>
            <p:ph type="body" orient="vert" idx="1"/>
            <p:custDataLst>
              <p:tags r:id="rId2"/>
            </p:custDataLst>
          </p:nvPr>
        </p:nvSpPr>
        <p:spPr>
          <a:xfrm>
            <a:off x="431800" y="1838325"/>
            <a:ext cx="5938838" cy="2743200"/>
          </a:xfrm>
        </p:spPr>
        <p:txBody>
          <a:bodyPr vert="eaVert"/>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Tree>
    <p:extLst>
      <p:ext uri="{BB962C8B-B14F-4D97-AF65-F5344CB8AC3E}">
        <p14:creationId xmlns:p14="http://schemas.microsoft.com/office/powerpoint/2010/main" val="3349003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a:xfrm>
            <a:off x="722313" y="4406900"/>
            <a:ext cx="7772400" cy="1362075"/>
          </a:xfrm>
        </p:spPr>
        <p:txBody>
          <a:bodyPr/>
          <a:lstStyle>
            <a:lvl1pPr algn="l">
              <a:defRPr sz="4000" b="1" cap="all"/>
            </a:lvl1pPr>
          </a:lstStyle>
          <a:p>
            <a:r>
              <a:rPr lang="de-CH" dirty="0" smtClean="0"/>
              <a:t>Titelmasterformat durch Klicken bearbeiten</a:t>
            </a:r>
            <a:endParaRPr lang="de-CH" dirty="0"/>
          </a:p>
        </p:txBody>
      </p:sp>
      <p:sp>
        <p:nvSpPr>
          <p:cNvPr id="3" name="Textplatzhalter 2"/>
          <p:cNvSpPr>
            <a:spLocks noGrp="1"/>
          </p:cNvSpPr>
          <p:nvPr>
            <p:ph type="body" idx="1"/>
            <p:custDataLst>
              <p:tags r:id="rId2"/>
            </p:custDataLst>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CH" dirty="0" smtClean="0"/>
              <a:t>Textmasterformat bearbeiten</a:t>
            </a:r>
          </a:p>
        </p:txBody>
      </p:sp>
      <p:sp>
        <p:nvSpPr>
          <p:cNvPr id="4" name="Rectangle 6"/>
          <p:cNvSpPr>
            <a:spLocks noGrp="1" noChangeArrowheads="1"/>
          </p:cNvSpPr>
          <p:nvPr>
            <p:ph type="sldNum" sz="quarter" idx="10"/>
            <p:custDataLst>
              <p:tags r:id="rId3"/>
            </p:custDataLst>
          </p:nvPr>
        </p:nvSpPr>
        <p:spPr>
          <a:ln/>
        </p:spPr>
        <p:txBody>
          <a:bodyPr/>
          <a:lstStyle>
            <a:lvl1pPr>
              <a:defRPr/>
            </a:lvl1pPr>
          </a:lstStyle>
          <a:p>
            <a:pPr>
              <a:defRPr/>
            </a:pPr>
            <a:fld id="{9F993289-8D42-41EF-88C1-E009E2731B93}" type="slidenum">
              <a:rPr lang="de-CH" smtClean="0"/>
              <a:pPr>
                <a:defRPr/>
              </a:pPr>
              <a:t>‹Nr.›</a:t>
            </a:fld>
            <a:endParaRPr lang="de-CH" dirty="0"/>
          </a:p>
        </p:txBody>
      </p:sp>
    </p:spTree>
    <p:extLst>
      <p:ext uri="{BB962C8B-B14F-4D97-AF65-F5344CB8AC3E}">
        <p14:creationId xmlns:p14="http://schemas.microsoft.com/office/powerpoint/2010/main" val="723660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Titelmasterformat durch Klicken bearbeiten</a:t>
            </a:r>
            <a:endParaRPr lang="de-CH" dirty="0"/>
          </a:p>
        </p:txBody>
      </p:sp>
      <p:sp>
        <p:nvSpPr>
          <p:cNvPr id="3" name="Inhaltsplatzhalter 2"/>
          <p:cNvSpPr>
            <a:spLocks noGrp="1"/>
          </p:cNvSpPr>
          <p:nvPr>
            <p:ph sz="half" idx="1"/>
            <p:custDataLst>
              <p:tags r:id="rId2"/>
            </p:custDataLst>
          </p:nvPr>
        </p:nvSpPr>
        <p:spPr>
          <a:xfrm>
            <a:off x="466725" y="1377950"/>
            <a:ext cx="4064000" cy="4635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4" name="Inhaltsplatzhalter 3"/>
          <p:cNvSpPr>
            <a:spLocks noGrp="1"/>
          </p:cNvSpPr>
          <p:nvPr>
            <p:ph sz="half" idx="2"/>
            <p:custDataLst>
              <p:tags r:id="rId3"/>
            </p:custDataLst>
          </p:nvPr>
        </p:nvSpPr>
        <p:spPr>
          <a:xfrm>
            <a:off x="4683125" y="1377950"/>
            <a:ext cx="4065588" cy="4635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5" name="Rectangle 6"/>
          <p:cNvSpPr>
            <a:spLocks noGrp="1" noChangeArrowheads="1"/>
          </p:cNvSpPr>
          <p:nvPr>
            <p:ph type="sldNum" sz="quarter" idx="10"/>
            <p:custDataLst>
              <p:tags r:id="rId4"/>
            </p:custDataLst>
          </p:nvPr>
        </p:nvSpPr>
        <p:spPr>
          <a:ln/>
        </p:spPr>
        <p:txBody>
          <a:bodyPr/>
          <a:lstStyle>
            <a:lvl1pPr>
              <a:defRPr/>
            </a:lvl1pPr>
          </a:lstStyle>
          <a:p>
            <a:pPr>
              <a:defRPr/>
            </a:pPr>
            <a:fld id="{F1AD00FC-3A45-46A7-8D0D-6100994F8AF6}" type="slidenum">
              <a:rPr lang="de-CH" smtClean="0"/>
              <a:pPr>
                <a:defRPr/>
              </a:pPr>
              <a:t>‹Nr.›</a:t>
            </a:fld>
            <a:endParaRPr lang="de-CH" dirty="0"/>
          </a:p>
        </p:txBody>
      </p:sp>
    </p:spTree>
    <p:extLst>
      <p:ext uri="{BB962C8B-B14F-4D97-AF65-F5344CB8AC3E}">
        <p14:creationId xmlns:p14="http://schemas.microsoft.com/office/powerpoint/2010/main" val="903299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a:xfrm>
            <a:off x="457200" y="274638"/>
            <a:ext cx="8229600" cy="1143000"/>
          </a:xfrm>
        </p:spPr>
        <p:txBody>
          <a:bodyPr/>
          <a:lstStyle>
            <a:lvl1pPr>
              <a:defRPr/>
            </a:lvl1pPr>
          </a:lstStyle>
          <a:p>
            <a:r>
              <a:rPr lang="de-CH" dirty="0" smtClean="0"/>
              <a:t>Titelmasterformat durch Klicken bearbeiten</a:t>
            </a:r>
            <a:endParaRPr lang="de-CH" dirty="0"/>
          </a:p>
        </p:txBody>
      </p:sp>
      <p:sp>
        <p:nvSpPr>
          <p:cNvPr id="3" name="Textplatzhalter 2"/>
          <p:cNvSpPr>
            <a:spLocks noGrp="1"/>
          </p:cNvSpPr>
          <p:nvPr>
            <p:ph type="body" idx="1"/>
            <p:custDataLst>
              <p:tags r:id="rId2"/>
            </p:custDataLst>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dirty="0" smtClean="0"/>
              <a:t>Textmasterformat bearbeiten</a:t>
            </a:r>
          </a:p>
        </p:txBody>
      </p:sp>
      <p:sp>
        <p:nvSpPr>
          <p:cNvPr id="4" name="Inhaltsplatzhalter 3"/>
          <p:cNvSpPr>
            <a:spLocks noGrp="1"/>
          </p:cNvSpPr>
          <p:nvPr>
            <p:ph sz="half" idx="2"/>
            <p:custDataLst>
              <p:tags r:id="rId3"/>
            </p:custDataLst>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5" name="Textplatzhalter 4"/>
          <p:cNvSpPr>
            <a:spLocks noGrp="1"/>
          </p:cNvSpPr>
          <p:nvPr>
            <p:ph type="body" sz="quarter" idx="3"/>
            <p:custDataLst>
              <p:tags r:id="rId4"/>
            </p:custDataLst>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dirty="0" smtClean="0"/>
              <a:t>Textmasterformat bearbeiten</a:t>
            </a:r>
          </a:p>
        </p:txBody>
      </p:sp>
      <p:sp>
        <p:nvSpPr>
          <p:cNvPr id="6" name="Inhaltsplatzhalter 5"/>
          <p:cNvSpPr>
            <a:spLocks noGrp="1"/>
          </p:cNvSpPr>
          <p:nvPr>
            <p:ph sz="quarter" idx="4"/>
            <p:custDataLst>
              <p:tags r:id="rId5"/>
            </p:custDataLst>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7" name="Rectangle 6"/>
          <p:cNvSpPr>
            <a:spLocks noGrp="1" noChangeArrowheads="1"/>
          </p:cNvSpPr>
          <p:nvPr>
            <p:ph type="sldNum" sz="quarter" idx="10"/>
            <p:custDataLst>
              <p:tags r:id="rId6"/>
            </p:custDataLst>
          </p:nvPr>
        </p:nvSpPr>
        <p:spPr>
          <a:ln/>
        </p:spPr>
        <p:txBody>
          <a:bodyPr/>
          <a:lstStyle>
            <a:lvl1pPr>
              <a:defRPr/>
            </a:lvl1pPr>
          </a:lstStyle>
          <a:p>
            <a:pPr>
              <a:defRPr/>
            </a:pPr>
            <a:fld id="{5B1AB665-2693-49B8-A192-3CC1E277FBF0}" type="slidenum">
              <a:rPr lang="de-CH" smtClean="0"/>
              <a:pPr>
                <a:defRPr/>
              </a:pPr>
              <a:t>‹Nr.›</a:t>
            </a:fld>
            <a:endParaRPr lang="de-CH" dirty="0"/>
          </a:p>
        </p:txBody>
      </p:sp>
    </p:spTree>
    <p:extLst>
      <p:ext uri="{BB962C8B-B14F-4D97-AF65-F5344CB8AC3E}">
        <p14:creationId xmlns:p14="http://schemas.microsoft.com/office/powerpoint/2010/main" val="3825039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Titelmasterformat durch Klicken bearbeiten</a:t>
            </a:r>
            <a:endParaRPr lang="de-CH" dirty="0"/>
          </a:p>
        </p:txBody>
      </p:sp>
      <p:sp>
        <p:nvSpPr>
          <p:cNvPr id="3" name="Rectangle 6"/>
          <p:cNvSpPr>
            <a:spLocks noGrp="1" noChangeArrowheads="1"/>
          </p:cNvSpPr>
          <p:nvPr>
            <p:ph type="sldNum" sz="quarter" idx="10"/>
            <p:custDataLst>
              <p:tags r:id="rId2"/>
            </p:custDataLst>
          </p:nvPr>
        </p:nvSpPr>
        <p:spPr>
          <a:ln/>
        </p:spPr>
        <p:txBody>
          <a:bodyPr/>
          <a:lstStyle>
            <a:lvl1pPr>
              <a:defRPr/>
            </a:lvl1pPr>
          </a:lstStyle>
          <a:p>
            <a:pPr>
              <a:defRPr/>
            </a:pPr>
            <a:fld id="{181BC7F1-CB29-4F04-86B9-F67DB559A91C}" type="slidenum">
              <a:rPr lang="de-CH" smtClean="0"/>
              <a:pPr>
                <a:defRPr/>
              </a:pPr>
              <a:t>‹Nr.›</a:t>
            </a:fld>
            <a:endParaRPr lang="de-CH" dirty="0"/>
          </a:p>
        </p:txBody>
      </p:sp>
    </p:spTree>
    <p:extLst>
      <p:ext uri="{BB962C8B-B14F-4D97-AF65-F5344CB8AC3E}">
        <p14:creationId xmlns:p14="http://schemas.microsoft.com/office/powerpoint/2010/main" val="139741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custDataLst>
              <p:tags r:id="rId1"/>
            </p:custDataLst>
          </p:nvPr>
        </p:nvSpPr>
        <p:spPr>
          <a:ln/>
        </p:spPr>
        <p:txBody>
          <a:bodyPr/>
          <a:lstStyle>
            <a:lvl1pPr>
              <a:defRPr/>
            </a:lvl1pPr>
          </a:lstStyle>
          <a:p>
            <a:pPr>
              <a:defRPr/>
            </a:pPr>
            <a:fld id="{F2347AB4-3853-47A4-9727-31AB913E0FA2}" type="slidenum">
              <a:rPr lang="de-CH" smtClean="0"/>
              <a:pPr>
                <a:defRPr/>
              </a:pPr>
              <a:t>‹Nr.›</a:t>
            </a:fld>
            <a:endParaRPr lang="de-CH" dirty="0"/>
          </a:p>
        </p:txBody>
      </p:sp>
    </p:spTree>
    <p:extLst>
      <p:ext uri="{BB962C8B-B14F-4D97-AF65-F5344CB8AC3E}">
        <p14:creationId xmlns:p14="http://schemas.microsoft.com/office/powerpoint/2010/main" val="187915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a:xfrm>
            <a:off x="457200" y="273050"/>
            <a:ext cx="3008313" cy="1162050"/>
          </a:xfrm>
        </p:spPr>
        <p:txBody>
          <a:bodyPr anchor="b"/>
          <a:lstStyle>
            <a:lvl1pPr algn="l">
              <a:defRPr sz="2000" b="1"/>
            </a:lvl1pPr>
          </a:lstStyle>
          <a:p>
            <a:r>
              <a:rPr lang="de-CH" dirty="0" smtClean="0"/>
              <a:t>Titelmasterformat durch Klicken bearbeiten</a:t>
            </a:r>
            <a:endParaRPr lang="de-CH" dirty="0"/>
          </a:p>
        </p:txBody>
      </p:sp>
      <p:sp>
        <p:nvSpPr>
          <p:cNvPr id="3" name="Inhaltsplatzhalter 2"/>
          <p:cNvSpPr>
            <a:spLocks noGrp="1"/>
          </p:cNvSpPr>
          <p:nvPr>
            <p:ph idx="1"/>
            <p:custDataLst>
              <p:tags r:id="rId2"/>
            </p:custDataLst>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CH" dirty="0" smtClean="0"/>
              <a:t>Textmasterformat bearbeiten</a:t>
            </a:r>
          </a:p>
          <a:p>
            <a:pPr lvl="1"/>
            <a:r>
              <a:rPr lang="de-CH" dirty="0" smtClean="0"/>
              <a:t>Zweite Ebene</a:t>
            </a:r>
          </a:p>
          <a:p>
            <a:pPr lvl="2"/>
            <a:r>
              <a:rPr lang="de-CH" dirty="0" smtClean="0"/>
              <a:t>Dritte Ebene</a:t>
            </a:r>
          </a:p>
          <a:p>
            <a:pPr lvl="3"/>
            <a:r>
              <a:rPr lang="de-CH" dirty="0" smtClean="0"/>
              <a:t>Vierte Ebene</a:t>
            </a:r>
          </a:p>
          <a:p>
            <a:pPr lvl="4"/>
            <a:r>
              <a:rPr lang="de-CH" dirty="0" smtClean="0"/>
              <a:t>Fünfte Ebene</a:t>
            </a:r>
            <a:endParaRPr lang="de-CH" dirty="0"/>
          </a:p>
        </p:txBody>
      </p:sp>
      <p:sp>
        <p:nvSpPr>
          <p:cNvPr id="4" name="Textplatzhalter 3"/>
          <p:cNvSpPr>
            <a:spLocks noGrp="1"/>
          </p:cNvSpPr>
          <p:nvPr>
            <p:ph type="body" sz="half" idx="2"/>
            <p:custDataLst>
              <p:tags r:id="rId3"/>
            </p:custDataLst>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dirty="0" smtClean="0"/>
              <a:t>Textmasterformat bearbeiten</a:t>
            </a:r>
          </a:p>
        </p:txBody>
      </p:sp>
      <p:sp>
        <p:nvSpPr>
          <p:cNvPr id="5" name="Rectangle 6"/>
          <p:cNvSpPr>
            <a:spLocks noGrp="1" noChangeArrowheads="1"/>
          </p:cNvSpPr>
          <p:nvPr>
            <p:ph type="sldNum" sz="quarter" idx="10"/>
            <p:custDataLst>
              <p:tags r:id="rId4"/>
            </p:custDataLst>
          </p:nvPr>
        </p:nvSpPr>
        <p:spPr>
          <a:ln/>
        </p:spPr>
        <p:txBody>
          <a:bodyPr/>
          <a:lstStyle>
            <a:lvl1pPr>
              <a:defRPr/>
            </a:lvl1pPr>
          </a:lstStyle>
          <a:p>
            <a:pPr>
              <a:defRPr/>
            </a:pPr>
            <a:fld id="{4DAE72B1-7DA0-4E76-8F0E-F6871006F19C}" type="slidenum">
              <a:rPr lang="de-CH" smtClean="0"/>
              <a:pPr>
                <a:defRPr/>
              </a:pPr>
              <a:t>‹Nr.›</a:t>
            </a:fld>
            <a:endParaRPr lang="de-CH" dirty="0"/>
          </a:p>
        </p:txBody>
      </p:sp>
    </p:spTree>
    <p:extLst>
      <p:ext uri="{BB962C8B-B14F-4D97-AF65-F5344CB8AC3E}">
        <p14:creationId xmlns:p14="http://schemas.microsoft.com/office/powerpoint/2010/main" val="225589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a:xfrm>
            <a:off x="1792288" y="4800600"/>
            <a:ext cx="5486400" cy="566738"/>
          </a:xfrm>
        </p:spPr>
        <p:txBody>
          <a:bodyPr anchor="b"/>
          <a:lstStyle>
            <a:lvl1pPr algn="l">
              <a:defRPr sz="2000" b="1"/>
            </a:lvl1pPr>
          </a:lstStyle>
          <a:p>
            <a:r>
              <a:rPr lang="de-CH" dirty="0" smtClean="0"/>
              <a:t>Titelmasterformat durch Klicken bearbeiten</a:t>
            </a:r>
            <a:endParaRPr lang="de-CH" dirty="0"/>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custDataLst>
              <p:tags r:id="rId2"/>
            </p:custDataLst>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CH" dirty="0" smtClean="0"/>
              <a:t>Textmasterformat bearbeiten</a:t>
            </a:r>
          </a:p>
        </p:txBody>
      </p:sp>
      <p:sp>
        <p:nvSpPr>
          <p:cNvPr id="5" name="Rectangle 6"/>
          <p:cNvSpPr>
            <a:spLocks noGrp="1" noChangeArrowheads="1"/>
          </p:cNvSpPr>
          <p:nvPr>
            <p:ph type="sldNum" sz="quarter" idx="10"/>
            <p:custDataLst>
              <p:tags r:id="rId3"/>
            </p:custDataLst>
          </p:nvPr>
        </p:nvSpPr>
        <p:spPr>
          <a:ln/>
        </p:spPr>
        <p:txBody>
          <a:bodyPr/>
          <a:lstStyle>
            <a:lvl1pPr>
              <a:defRPr/>
            </a:lvl1pPr>
          </a:lstStyle>
          <a:p>
            <a:pPr>
              <a:defRPr/>
            </a:pPr>
            <a:fld id="{732045DC-291C-4EE8-8B81-778A4F6A4B24}" type="slidenum">
              <a:rPr lang="de-CH" smtClean="0"/>
              <a:pPr>
                <a:defRPr/>
              </a:pPr>
              <a:t>‹Nr.›</a:t>
            </a:fld>
            <a:endParaRPr lang="de-CH" dirty="0"/>
          </a:p>
        </p:txBody>
      </p:sp>
    </p:spTree>
    <p:extLst>
      <p:ext uri="{BB962C8B-B14F-4D97-AF65-F5344CB8AC3E}">
        <p14:creationId xmlns:p14="http://schemas.microsoft.com/office/powerpoint/2010/main" val="901279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5.xml"/><Relationship Id="rId3" Type="http://schemas.openxmlformats.org/officeDocument/2006/relationships/slideLayout" Target="../slideLayouts/slideLayout3.xml"/><Relationship Id="rId21" Type="http://schemas.openxmlformats.org/officeDocument/2006/relationships/tags" Target="../tags/tag8.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4.xml"/><Relationship Id="rId2" Type="http://schemas.openxmlformats.org/officeDocument/2006/relationships/slideLayout" Target="../slideLayouts/slideLayout2.xml"/><Relationship Id="rId16" Type="http://schemas.openxmlformats.org/officeDocument/2006/relationships/tags" Target="../tags/tag3.xml"/><Relationship Id="rId20" Type="http://schemas.openxmlformats.org/officeDocument/2006/relationships/tags" Target="../tags/tag7.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tags" Target="../tags/tag6.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22" Type="http://schemas.openxmlformats.org/officeDocument/2006/relationships/image" Target="../media/image1.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ags" Target="../tags/tag57.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ags" Target="../tags/tag5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Grafik 3"/>
          <p:cNvPicPr>
            <a:picLocks/>
          </p:cNvPicPr>
          <p:nvPr userDrawn="1">
            <p:custDataLst>
              <p:tags r:id="rId15"/>
            </p:custDataLst>
          </p:nvPr>
        </p:nvPicPr>
        <p:blipFill>
          <a:blip r:embed="rId2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051" name="Rectangle 2"/>
          <p:cNvSpPr>
            <a:spLocks noGrp="1" noChangeArrowheads="1"/>
          </p:cNvSpPr>
          <p:nvPr>
            <p:ph type="title"/>
            <p:custDataLst>
              <p:tags r:id="rId16"/>
            </p:custDataLst>
          </p:nvPr>
        </p:nvSpPr>
        <p:spPr bwMode="auto">
          <a:xfrm>
            <a:off x="442913" y="412750"/>
            <a:ext cx="6272212" cy="801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CH" dirty="0" smtClean="0"/>
              <a:t>Click </a:t>
            </a:r>
            <a:r>
              <a:rPr lang="de-CH" dirty="0" err="1" smtClean="0"/>
              <a:t>to</a:t>
            </a:r>
            <a:r>
              <a:rPr lang="de-CH" dirty="0" smtClean="0"/>
              <a:t> </a:t>
            </a:r>
            <a:r>
              <a:rPr lang="de-CH" dirty="0" err="1" smtClean="0"/>
              <a:t>edit</a:t>
            </a:r>
            <a:r>
              <a:rPr lang="de-CH" dirty="0" smtClean="0"/>
              <a:t> Master title </a:t>
            </a:r>
            <a:r>
              <a:rPr lang="de-CH" dirty="0" err="1" smtClean="0"/>
              <a:t>styles</a:t>
            </a:r>
            <a:endParaRPr lang="de-CH" dirty="0" smtClean="0"/>
          </a:p>
        </p:txBody>
      </p:sp>
      <p:sp>
        <p:nvSpPr>
          <p:cNvPr id="2052" name="Rectangle 3"/>
          <p:cNvSpPr>
            <a:spLocks noGrp="1" noChangeArrowheads="1"/>
          </p:cNvSpPr>
          <p:nvPr>
            <p:ph type="body" idx="1"/>
            <p:custDataLst>
              <p:tags r:id="rId17"/>
            </p:custDataLst>
          </p:nvPr>
        </p:nvSpPr>
        <p:spPr bwMode="auto">
          <a:xfrm>
            <a:off x="466725" y="1377950"/>
            <a:ext cx="8281988" cy="463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CH" dirty="0" smtClean="0"/>
              <a:t>Click </a:t>
            </a:r>
            <a:r>
              <a:rPr lang="de-CH" dirty="0" err="1" smtClean="0"/>
              <a:t>to</a:t>
            </a:r>
            <a:r>
              <a:rPr lang="de-CH" dirty="0" smtClean="0"/>
              <a:t> </a:t>
            </a:r>
            <a:r>
              <a:rPr lang="de-CH" dirty="0" err="1" smtClean="0"/>
              <a:t>edit</a:t>
            </a:r>
            <a:r>
              <a:rPr lang="de-CH" dirty="0" smtClean="0"/>
              <a:t> Master </a:t>
            </a:r>
            <a:r>
              <a:rPr lang="de-CH" dirty="0" err="1" smtClean="0"/>
              <a:t>text</a:t>
            </a:r>
            <a:r>
              <a:rPr lang="de-CH" dirty="0" smtClean="0"/>
              <a:t> </a:t>
            </a:r>
            <a:r>
              <a:rPr lang="de-CH" dirty="0" err="1" smtClean="0"/>
              <a:t>styles</a:t>
            </a:r>
            <a:endParaRPr lang="de-CH" dirty="0" smtClean="0"/>
          </a:p>
          <a:p>
            <a:pPr lvl="1"/>
            <a:r>
              <a:rPr lang="de-CH" dirty="0" smtClean="0"/>
              <a:t>Second </a:t>
            </a:r>
            <a:r>
              <a:rPr lang="de-CH" dirty="0" err="1" smtClean="0"/>
              <a:t>level</a:t>
            </a:r>
            <a:endParaRPr lang="de-CH" dirty="0" smtClean="0"/>
          </a:p>
          <a:p>
            <a:pPr lvl="2"/>
            <a:r>
              <a:rPr lang="de-CH" dirty="0" smtClean="0"/>
              <a:t>Third </a:t>
            </a:r>
            <a:r>
              <a:rPr lang="de-CH" dirty="0" err="1" smtClean="0"/>
              <a:t>level</a:t>
            </a:r>
            <a:endParaRPr lang="de-CH" dirty="0" smtClean="0"/>
          </a:p>
          <a:p>
            <a:pPr lvl="3"/>
            <a:r>
              <a:rPr lang="de-CH" dirty="0" err="1" smtClean="0"/>
              <a:t>Fourth</a:t>
            </a:r>
            <a:r>
              <a:rPr lang="de-CH" dirty="0" smtClean="0"/>
              <a:t> </a:t>
            </a:r>
            <a:r>
              <a:rPr lang="de-CH" dirty="0" err="1" smtClean="0"/>
              <a:t>level</a:t>
            </a:r>
            <a:endParaRPr lang="de-CH" dirty="0" smtClean="0"/>
          </a:p>
          <a:p>
            <a:pPr lvl="4"/>
            <a:r>
              <a:rPr lang="de-CH" dirty="0" err="1" smtClean="0"/>
              <a:t>Fifth</a:t>
            </a:r>
            <a:r>
              <a:rPr lang="de-CH" dirty="0" smtClean="0"/>
              <a:t> </a:t>
            </a:r>
            <a:r>
              <a:rPr lang="de-CH" dirty="0" err="1" smtClean="0"/>
              <a:t>level</a:t>
            </a:r>
            <a:endParaRPr lang="de-CH" dirty="0" smtClean="0"/>
          </a:p>
        </p:txBody>
      </p:sp>
      <p:sp>
        <p:nvSpPr>
          <p:cNvPr id="2053" name="Text Box 9"/>
          <p:cNvSpPr txBox="1">
            <a:spLocks noChangeArrowheads="1"/>
          </p:cNvSpPr>
          <p:nvPr>
            <p:custDataLst>
              <p:tags r:id="rId18"/>
            </p:custDataLst>
          </p:nvPr>
        </p:nvSpPr>
        <p:spPr bwMode="auto">
          <a:xfrm>
            <a:off x="358775" y="6195600"/>
            <a:ext cx="47481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de-CH" sz="1000" smtClean="0">
                <a:latin typeface="Arial" charset="0"/>
              </a:rPr>
              <a:t>Seite</a:t>
            </a:r>
            <a:endParaRPr lang="de-CH" sz="1000" dirty="0">
              <a:latin typeface="Arial" charset="0"/>
            </a:endParaRPr>
          </a:p>
        </p:txBody>
      </p:sp>
      <p:sp>
        <p:nvSpPr>
          <p:cNvPr id="2054" name="Text Box 10"/>
          <p:cNvSpPr txBox="1">
            <a:spLocks noChangeArrowheads="1"/>
          </p:cNvSpPr>
          <p:nvPr>
            <p:custDataLst>
              <p:tags r:id="rId19"/>
            </p:custDataLst>
          </p:nvPr>
        </p:nvSpPr>
        <p:spPr bwMode="auto">
          <a:xfrm>
            <a:off x="1846800" y="6195600"/>
            <a:ext cx="558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ts val="1200"/>
              </a:lnSpc>
            </a:pPr>
            <a:r>
              <a:rPr lang="de-CH" sz="1000" smtClean="0">
                <a:latin typeface="Arial" charset="0"/>
              </a:rPr>
              <a:t>Klinik für Psychiatrie, Psychotherapie und Psychosomatik, Zentrum für Akute Psychische Erkrankungen</a:t>
            </a:r>
            <a:endParaRPr lang="de-CH" sz="1000" dirty="0">
              <a:latin typeface="Arial" charset="0"/>
            </a:endParaRPr>
          </a:p>
        </p:txBody>
      </p:sp>
      <p:sp>
        <p:nvSpPr>
          <p:cNvPr id="1030" name="Rectangle 6"/>
          <p:cNvSpPr>
            <a:spLocks noGrp="1" noChangeArrowheads="1"/>
          </p:cNvSpPr>
          <p:nvPr>
            <p:ph type="sldNum" sz="quarter" idx="4"/>
            <p:custDataLst>
              <p:tags r:id="rId20"/>
            </p:custDataLst>
          </p:nvPr>
        </p:nvSpPr>
        <p:spPr bwMode="auto">
          <a:xfrm>
            <a:off x="677862" y="6220800"/>
            <a:ext cx="439200" cy="24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ts val="1000"/>
              </a:lnSpc>
              <a:defRPr sz="1000" smtClean="0">
                <a:latin typeface="+mn-lt"/>
              </a:defRPr>
            </a:lvl1pPr>
          </a:lstStyle>
          <a:p>
            <a:pPr>
              <a:defRPr/>
            </a:pPr>
            <a:fld id="{4FE37A77-CF1A-4FCA-8408-E09600D5B72E}" type="slidenum">
              <a:rPr lang="de-CH" smtClean="0"/>
              <a:pPr>
                <a:defRPr/>
              </a:pPr>
              <a:t>‹Nr.›</a:t>
            </a:fld>
            <a:endParaRPr lang="de-CH" dirty="0"/>
          </a:p>
        </p:txBody>
      </p:sp>
      <p:sp>
        <p:nvSpPr>
          <p:cNvPr id="2056" name="Text Box 13"/>
          <p:cNvSpPr txBox="1">
            <a:spLocks noChangeArrowheads="1"/>
          </p:cNvSpPr>
          <p:nvPr>
            <p:custDataLst>
              <p:tags r:id="rId21"/>
            </p:custDataLst>
          </p:nvPr>
        </p:nvSpPr>
        <p:spPr bwMode="auto">
          <a:xfrm>
            <a:off x="1051200" y="6195600"/>
            <a:ext cx="81945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lnSpc>
                <a:spcPts val="1200"/>
              </a:lnSpc>
            </a:pPr>
            <a:r>
              <a:rPr lang="de-CH" sz="1000" smtClean="0">
                <a:latin typeface="Arial" charset="0"/>
              </a:rPr>
              <a:t>10.05.2016</a:t>
            </a:r>
            <a:endParaRPr lang="de-CH" sz="1000" dirty="0">
              <a:latin typeface="Arial" charset="0"/>
            </a:endParaRPr>
          </a:p>
        </p:txBody>
      </p:sp>
    </p:spTree>
  </p:cSld>
  <p:clrMap bg1="lt1" tx1="dk1" bg2="lt2" tx2="dk2" accent1="accent1" accent2="accent2" accent3="accent3" accent4="accent4" accent5="accent5" accent6="accent6" hlink="hlink" folHlink="folHlink"/>
  <p:sldLayoutIdLst>
    <p:sldLayoutId id="2147483698"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hf hdr="0" ftr="0" dt="0"/>
  <p:txStyles>
    <p:titleStyle>
      <a:lvl1pPr algn="l" rtl="0" eaLnBrk="0" fontAlgn="base" hangingPunct="0">
        <a:lnSpc>
          <a:spcPts val="3000"/>
        </a:lnSpc>
        <a:spcBef>
          <a:spcPct val="0"/>
        </a:spcBef>
        <a:spcAft>
          <a:spcPct val="0"/>
        </a:spcAft>
        <a:defRPr sz="2300" b="1">
          <a:solidFill>
            <a:srgbClr val="0078BB"/>
          </a:solidFill>
          <a:latin typeface="+mj-lt"/>
          <a:ea typeface="+mj-ea"/>
          <a:cs typeface="+mj-cs"/>
        </a:defRPr>
      </a:lvl1pPr>
      <a:lvl2pPr algn="l" rtl="0" eaLnBrk="0" fontAlgn="base" hangingPunct="0">
        <a:lnSpc>
          <a:spcPts val="3000"/>
        </a:lnSpc>
        <a:spcBef>
          <a:spcPct val="0"/>
        </a:spcBef>
        <a:spcAft>
          <a:spcPct val="0"/>
        </a:spcAft>
        <a:defRPr sz="2300" b="1">
          <a:solidFill>
            <a:srgbClr val="0078BB"/>
          </a:solidFill>
          <a:latin typeface="Arial" charset="0"/>
        </a:defRPr>
      </a:lvl2pPr>
      <a:lvl3pPr algn="l" rtl="0" eaLnBrk="0" fontAlgn="base" hangingPunct="0">
        <a:lnSpc>
          <a:spcPts val="3000"/>
        </a:lnSpc>
        <a:spcBef>
          <a:spcPct val="0"/>
        </a:spcBef>
        <a:spcAft>
          <a:spcPct val="0"/>
        </a:spcAft>
        <a:defRPr sz="2300" b="1">
          <a:solidFill>
            <a:srgbClr val="0078BB"/>
          </a:solidFill>
          <a:latin typeface="Arial" charset="0"/>
        </a:defRPr>
      </a:lvl3pPr>
      <a:lvl4pPr algn="l" rtl="0" eaLnBrk="0" fontAlgn="base" hangingPunct="0">
        <a:lnSpc>
          <a:spcPts val="3000"/>
        </a:lnSpc>
        <a:spcBef>
          <a:spcPct val="0"/>
        </a:spcBef>
        <a:spcAft>
          <a:spcPct val="0"/>
        </a:spcAft>
        <a:defRPr sz="2300" b="1">
          <a:solidFill>
            <a:srgbClr val="0078BB"/>
          </a:solidFill>
          <a:latin typeface="Arial" charset="0"/>
        </a:defRPr>
      </a:lvl4pPr>
      <a:lvl5pPr algn="l" rtl="0" eaLnBrk="0" fontAlgn="base" hangingPunct="0">
        <a:lnSpc>
          <a:spcPts val="3000"/>
        </a:lnSpc>
        <a:spcBef>
          <a:spcPct val="0"/>
        </a:spcBef>
        <a:spcAft>
          <a:spcPct val="0"/>
        </a:spcAft>
        <a:defRPr sz="2300" b="1">
          <a:solidFill>
            <a:srgbClr val="0078BB"/>
          </a:solidFill>
          <a:latin typeface="Arial" charset="0"/>
        </a:defRPr>
      </a:lvl5pPr>
      <a:lvl6pPr marL="457200" algn="l" rtl="0" fontAlgn="base">
        <a:lnSpc>
          <a:spcPts val="3000"/>
        </a:lnSpc>
        <a:spcBef>
          <a:spcPct val="0"/>
        </a:spcBef>
        <a:spcAft>
          <a:spcPct val="0"/>
        </a:spcAft>
        <a:defRPr sz="2300" b="1">
          <a:solidFill>
            <a:srgbClr val="0078BB"/>
          </a:solidFill>
          <a:latin typeface="Arial" charset="0"/>
        </a:defRPr>
      </a:lvl6pPr>
      <a:lvl7pPr marL="914400" algn="l" rtl="0" fontAlgn="base">
        <a:lnSpc>
          <a:spcPts val="3000"/>
        </a:lnSpc>
        <a:spcBef>
          <a:spcPct val="0"/>
        </a:spcBef>
        <a:spcAft>
          <a:spcPct val="0"/>
        </a:spcAft>
        <a:defRPr sz="2300" b="1">
          <a:solidFill>
            <a:srgbClr val="0078BB"/>
          </a:solidFill>
          <a:latin typeface="Arial" charset="0"/>
        </a:defRPr>
      </a:lvl7pPr>
      <a:lvl8pPr marL="1371600" algn="l" rtl="0" fontAlgn="base">
        <a:lnSpc>
          <a:spcPts val="3000"/>
        </a:lnSpc>
        <a:spcBef>
          <a:spcPct val="0"/>
        </a:spcBef>
        <a:spcAft>
          <a:spcPct val="0"/>
        </a:spcAft>
        <a:defRPr sz="2300" b="1">
          <a:solidFill>
            <a:srgbClr val="0078BB"/>
          </a:solidFill>
          <a:latin typeface="Arial" charset="0"/>
        </a:defRPr>
      </a:lvl8pPr>
      <a:lvl9pPr marL="1828800" algn="l" rtl="0" fontAlgn="base">
        <a:lnSpc>
          <a:spcPts val="3000"/>
        </a:lnSpc>
        <a:spcBef>
          <a:spcPct val="0"/>
        </a:spcBef>
        <a:spcAft>
          <a:spcPct val="0"/>
        </a:spcAft>
        <a:defRPr sz="2300" b="1">
          <a:solidFill>
            <a:srgbClr val="0078BB"/>
          </a:solidFill>
          <a:latin typeface="Arial" charset="0"/>
        </a:defRPr>
      </a:lvl9pPr>
    </p:titleStyle>
    <p:bodyStyle>
      <a:lvl1pPr marL="342900" indent="-342900" algn="l" rtl="0" eaLnBrk="0" fontAlgn="base" hangingPunct="0">
        <a:lnSpc>
          <a:spcPts val="2200"/>
        </a:lnSpc>
        <a:spcBef>
          <a:spcPct val="0"/>
        </a:spcBef>
        <a:spcAft>
          <a:spcPct val="0"/>
        </a:spcAft>
        <a:buFont typeface="Arial" charset="0"/>
        <a:defRPr>
          <a:solidFill>
            <a:schemeClr val="tx1"/>
          </a:solidFill>
          <a:latin typeface="+mn-lt"/>
          <a:ea typeface="+mn-ea"/>
          <a:cs typeface="+mn-cs"/>
        </a:defRPr>
      </a:lvl1pPr>
      <a:lvl2pPr marL="196850" indent="-195263" algn="l" rtl="0" eaLnBrk="0" fontAlgn="base" hangingPunct="0">
        <a:lnSpc>
          <a:spcPts val="2200"/>
        </a:lnSpc>
        <a:spcBef>
          <a:spcPct val="0"/>
        </a:spcBef>
        <a:spcAft>
          <a:spcPct val="0"/>
        </a:spcAft>
        <a:buFont typeface="Arial" charset="0"/>
        <a:buChar char="–"/>
        <a:defRPr>
          <a:solidFill>
            <a:schemeClr val="tx1"/>
          </a:solidFill>
          <a:latin typeface="+mn-lt"/>
        </a:defRPr>
      </a:lvl2pPr>
      <a:lvl3pPr marL="395288" indent="-196850" algn="l" rtl="0" eaLnBrk="0" fontAlgn="base" hangingPunct="0">
        <a:lnSpc>
          <a:spcPts val="2200"/>
        </a:lnSpc>
        <a:spcBef>
          <a:spcPct val="0"/>
        </a:spcBef>
        <a:spcAft>
          <a:spcPct val="0"/>
        </a:spcAft>
        <a:buFont typeface="Arial" charset="0"/>
        <a:buChar char="–"/>
        <a:defRPr>
          <a:solidFill>
            <a:schemeClr val="tx1"/>
          </a:solidFill>
          <a:latin typeface="+mn-lt"/>
        </a:defRPr>
      </a:lvl3pPr>
      <a:lvl4pPr marL="582613" indent="-185738" algn="l" rtl="0" eaLnBrk="0" fontAlgn="base" hangingPunct="0">
        <a:lnSpc>
          <a:spcPts val="2200"/>
        </a:lnSpc>
        <a:spcBef>
          <a:spcPct val="0"/>
        </a:spcBef>
        <a:spcAft>
          <a:spcPct val="0"/>
        </a:spcAft>
        <a:buFont typeface="Arial" charset="0"/>
        <a:buChar char="–"/>
        <a:defRPr>
          <a:solidFill>
            <a:schemeClr val="tx1"/>
          </a:solidFill>
          <a:latin typeface="+mn-lt"/>
        </a:defRPr>
      </a:lvl4pPr>
      <a:lvl5pPr marL="763588" indent="-179388" algn="l" rtl="0" eaLnBrk="0" fontAlgn="base" hangingPunct="0">
        <a:lnSpc>
          <a:spcPts val="2200"/>
        </a:lnSpc>
        <a:spcBef>
          <a:spcPct val="0"/>
        </a:spcBef>
        <a:spcAft>
          <a:spcPct val="0"/>
        </a:spcAft>
        <a:buFont typeface="Arial" charset="0"/>
        <a:buChar char="–"/>
        <a:defRPr>
          <a:solidFill>
            <a:schemeClr val="tx1"/>
          </a:solidFill>
          <a:latin typeface="+mn-lt"/>
        </a:defRPr>
      </a:lvl5pPr>
      <a:lvl6pPr marL="1220788" indent="-179388" algn="l" rtl="0" fontAlgn="base">
        <a:lnSpc>
          <a:spcPts val="2200"/>
        </a:lnSpc>
        <a:spcBef>
          <a:spcPct val="0"/>
        </a:spcBef>
        <a:spcAft>
          <a:spcPct val="0"/>
        </a:spcAft>
        <a:buFont typeface="Arial" charset="0"/>
        <a:buChar char="–"/>
        <a:defRPr>
          <a:solidFill>
            <a:schemeClr val="tx1"/>
          </a:solidFill>
          <a:latin typeface="+mn-lt"/>
        </a:defRPr>
      </a:lvl6pPr>
      <a:lvl7pPr marL="1677988" indent="-179388" algn="l" rtl="0" fontAlgn="base">
        <a:lnSpc>
          <a:spcPts val="2200"/>
        </a:lnSpc>
        <a:spcBef>
          <a:spcPct val="0"/>
        </a:spcBef>
        <a:spcAft>
          <a:spcPct val="0"/>
        </a:spcAft>
        <a:buFont typeface="Arial" charset="0"/>
        <a:buChar char="–"/>
        <a:defRPr>
          <a:solidFill>
            <a:schemeClr val="tx1"/>
          </a:solidFill>
          <a:latin typeface="+mn-lt"/>
        </a:defRPr>
      </a:lvl7pPr>
      <a:lvl8pPr marL="2135188" indent="-179388" algn="l" rtl="0" fontAlgn="base">
        <a:lnSpc>
          <a:spcPts val="2200"/>
        </a:lnSpc>
        <a:spcBef>
          <a:spcPct val="0"/>
        </a:spcBef>
        <a:spcAft>
          <a:spcPct val="0"/>
        </a:spcAft>
        <a:buFont typeface="Arial" charset="0"/>
        <a:buChar char="–"/>
        <a:defRPr>
          <a:solidFill>
            <a:schemeClr val="tx1"/>
          </a:solidFill>
          <a:latin typeface="+mn-lt"/>
        </a:defRPr>
      </a:lvl8pPr>
      <a:lvl9pPr marL="2592388" indent="-179388" algn="l" rtl="0" fontAlgn="base">
        <a:lnSpc>
          <a:spcPts val="2200"/>
        </a:lnSpc>
        <a:spcBef>
          <a:spcPct val="0"/>
        </a:spcBef>
        <a:spcAft>
          <a:spcPct val="0"/>
        </a:spcAft>
        <a:buFont typeface="Arial" charset="0"/>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78BB"/>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custDataLst>
              <p:tags r:id="rId13"/>
            </p:custDataLst>
          </p:nvPr>
        </p:nvSpPr>
        <p:spPr bwMode="auto">
          <a:xfrm>
            <a:off x="431800" y="1838325"/>
            <a:ext cx="809307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r>
              <a:rPr lang="de-CH" dirty="0" smtClean="0"/>
              <a:t>Titelmasterformat durch Klicken bearbeiten</a:t>
            </a:r>
          </a:p>
        </p:txBody>
      </p:sp>
      <p:sp>
        <p:nvSpPr>
          <p:cNvPr id="3075" name="Rectangle 3"/>
          <p:cNvSpPr>
            <a:spLocks noGrp="1" noChangeArrowheads="1"/>
          </p:cNvSpPr>
          <p:nvPr>
            <p:ph type="body" idx="1"/>
            <p:custDataLst>
              <p:tags r:id="rId14"/>
            </p:custDataLst>
          </p:nvPr>
        </p:nvSpPr>
        <p:spPr bwMode="auto">
          <a:xfrm>
            <a:off x="431800" y="3141663"/>
            <a:ext cx="8120063" cy="1439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CH" dirty="0" smtClean="0"/>
              <a:t>Textmasterformate durch Klicken bearbeiten</a:t>
            </a: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eaLnBrk="0" fontAlgn="base" hangingPunct="0">
        <a:spcBef>
          <a:spcPct val="0"/>
        </a:spcBef>
        <a:spcAft>
          <a:spcPct val="0"/>
        </a:spcAft>
        <a:defRPr sz="4000" b="1">
          <a:solidFill>
            <a:schemeClr val="bg1"/>
          </a:solidFill>
          <a:latin typeface="+mj-lt"/>
          <a:ea typeface="+mj-ea"/>
          <a:cs typeface="+mj-cs"/>
        </a:defRPr>
      </a:lvl1pPr>
      <a:lvl2pPr algn="l" rtl="0" eaLnBrk="0" fontAlgn="base" hangingPunct="0">
        <a:spcBef>
          <a:spcPct val="0"/>
        </a:spcBef>
        <a:spcAft>
          <a:spcPct val="0"/>
        </a:spcAft>
        <a:defRPr sz="4000" b="1">
          <a:solidFill>
            <a:schemeClr val="bg1"/>
          </a:solidFill>
          <a:latin typeface="Arial" charset="0"/>
        </a:defRPr>
      </a:lvl2pPr>
      <a:lvl3pPr algn="l" rtl="0" eaLnBrk="0" fontAlgn="base" hangingPunct="0">
        <a:spcBef>
          <a:spcPct val="0"/>
        </a:spcBef>
        <a:spcAft>
          <a:spcPct val="0"/>
        </a:spcAft>
        <a:defRPr sz="4000" b="1">
          <a:solidFill>
            <a:schemeClr val="bg1"/>
          </a:solidFill>
          <a:latin typeface="Arial" charset="0"/>
        </a:defRPr>
      </a:lvl3pPr>
      <a:lvl4pPr algn="l" rtl="0" eaLnBrk="0" fontAlgn="base" hangingPunct="0">
        <a:spcBef>
          <a:spcPct val="0"/>
        </a:spcBef>
        <a:spcAft>
          <a:spcPct val="0"/>
        </a:spcAft>
        <a:defRPr sz="4000" b="1">
          <a:solidFill>
            <a:schemeClr val="bg1"/>
          </a:solidFill>
          <a:latin typeface="Arial" charset="0"/>
        </a:defRPr>
      </a:lvl4pPr>
      <a:lvl5pPr algn="l" rtl="0" eaLnBrk="0" fontAlgn="base" hangingPunct="0">
        <a:spcBef>
          <a:spcPct val="0"/>
        </a:spcBef>
        <a:spcAft>
          <a:spcPct val="0"/>
        </a:spcAft>
        <a:defRPr sz="4000" b="1">
          <a:solidFill>
            <a:schemeClr val="bg1"/>
          </a:solidFill>
          <a:latin typeface="Arial" charset="0"/>
        </a:defRPr>
      </a:lvl5pPr>
      <a:lvl6pPr marL="457200" algn="l" rtl="0" fontAlgn="base">
        <a:spcBef>
          <a:spcPct val="0"/>
        </a:spcBef>
        <a:spcAft>
          <a:spcPct val="0"/>
        </a:spcAft>
        <a:defRPr sz="4000" b="1">
          <a:solidFill>
            <a:schemeClr val="bg1"/>
          </a:solidFill>
          <a:latin typeface="Arial" charset="0"/>
        </a:defRPr>
      </a:lvl6pPr>
      <a:lvl7pPr marL="914400" algn="l" rtl="0" fontAlgn="base">
        <a:spcBef>
          <a:spcPct val="0"/>
        </a:spcBef>
        <a:spcAft>
          <a:spcPct val="0"/>
        </a:spcAft>
        <a:defRPr sz="4000" b="1">
          <a:solidFill>
            <a:schemeClr val="bg1"/>
          </a:solidFill>
          <a:latin typeface="Arial" charset="0"/>
        </a:defRPr>
      </a:lvl7pPr>
      <a:lvl8pPr marL="1371600" algn="l" rtl="0" fontAlgn="base">
        <a:spcBef>
          <a:spcPct val="0"/>
        </a:spcBef>
        <a:spcAft>
          <a:spcPct val="0"/>
        </a:spcAft>
        <a:defRPr sz="4000" b="1">
          <a:solidFill>
            <a:schemeClr val="bg1"/>
          </a:solidFill>
          <a:latin typeface="Arial" charset="0"/>
        </a:defRPr>
      </a:lvl8pPr>
      <a:lvl9pPr marL="1828800" algn="l" rtl="0" fontAlgn="base">
        <a:spcBef>
          <a:spcPct val="0"/>
        </a:spcBef>
        <a:spcAft>
          <a:spcPct val="0"/>
        </a:spcAft>
        <a:defRPr sz="4000" b="1">
          <a:solidFill>
            <a:schemeClr val="bg1"/>
          </a:solidFill>
          <a:latin typeface="Arial" charset="0"/>
        </a:defRPr>
      </a:lvl9pPr>
    </p:titleStyle>
    <p:bodyStyle>
      <a:lvl1pPr marL="342900" indent="-342900" algn="l" rtl="0" eaLnBrk="0" fontAlgn="base" hangingPunct="0">
        <a:spcBef>
          <a:spcPct val="0"/>
        </a:spcBef>
        <a:spcAft>
          <a:spcPct val="0"/>
        </a:spcAft>
        <a:defRPr sz="4000">
          <a:solidFill>
            <a:schemeClr val="bg1"/>
          </a:solidFill>
          <a:latin typeface="+mn-lt"/>
          <a:ea typeface="+mn-ea"/>
          <a:cs typeface="+mn-cs"/>
        </a:defRPr>
      </a:lvl1pPr>
      <a:lvl2pPr marL="828675" indent="-285750" algn="l" rtl="0" eaLnBrk="0" fontAlgn="base" hangingPunct="0">
        <a:spcBef>
          <a:spcPct val="20000"/>
        </a:spcBef>
        <a:spcAft>
          <a:spcPct val="0"/>
        </a:spcAft>
        <a:buChar char="–"/>
        <a:defRPr sz="4000">
          <a:solidFill>
            <a:schemeClr val="tx1"/>
          </a:solidFill>
          <a:latin typeface="+mn-lt"/>
        </a:defRPr>
      </a:lvl2pPr>
      <a:lvl3pPr marL="1236663" indent="-228600" algn="l" rtl="0" eaLnBrk="0" fontAlgn="base" hangingPunct="0">
        <a:spcBef>
          <a:spcPct val="20000"/>
        </a:spcBef>
        <a:spcAft>
          <a:spcPct val="0"/>
        </a:spcAft>
        <a:buChar char="•"/>
        <a:defRPr sz="4000">
          <a:solidFill>
            <a:schemeClr val="tx1"/>
          </a:solidFill>
          <a:latin typeface="+mn-lt"/>
        </a:defRPr>
      </a:lvl3pPr>
      <a:lvl4pPr marL="1644650" indent="-228600" algn="l" rtl="0" eaLnBrk="0" fontAlgn="base" hangingPunct="0">
        <a:spcBef>
          <a:spcPct val="20000"/>
        </a:spcBef>
        <a:spcAft>
          <a:spcPct val="0"/>
        </a:spcAft>
        <a:buChar char="–"/>
        <a:defRPr sz="4000">
          <a:solidFill>
            <a:schemeClr val="tx1"/>
          </a:solidFill>
          <a:latin typeface="+mn-lt"/>
        </a:defRPr>
      </a:lvl4pPr>
      <a:lvl5pPr marL="2057400" indent="-228600" algn="l" rtl="0" eaLnBrk="0" fontAlgn="base" hangingPunct="0">
        <a:spcBef>
          <a:spcPct val="20000"/>
        </a:spcBef>
        <a:spcAft>
          <a:spcPct val="0"/>
        </a:spcAft>
        <a:buChar char="»"/>
        <a:defRPr sz="4000">
          <a:solidFill>
            <a:schemeClr val="tx1"/>
          </a:solidFill>
          <a:latin typeface="+mn-lt"/>
        </a:defRPr>
      </a:lvl5pPr>
      <a:lvl6pPr marL="2514600" indent="-228600" algn="l" rtl="0" fontAlgn="base">
        <a:spcBef>
          <a:spcPct val="20000"/>
        </a:spcBef>
        <a:spcAft>
          <a:spcPct val="0"/>
        </a:spcAft>
        <a:buChar char="»"/>
        <a:defRPr sz="4000">
          <a:solidFill>
            <a:schemeClr val="tx1"/>
          </a:solidFill>
          <a:latin typeface="+mn-lt"/>
        </a:defRPr>
      </a:lvl6pPr>
      <a:lvl7pPr marL="2971800" indent="-228600" algn="l" rtl="0" fontAlgn="base">
        <a:spcBef>
          <a:spcPct val="20000"/>
        </a:spcBef>
        <a:spcAft>
          <a:spcPct val="0"/>
        </a:spcAft>
        <a:buChar char="»"/>
        <a:defRPr sz="4000">
          <a:solidFill>
            <a:schemeClr val="tx1"/>
          </a:solidFill>
          <a:latin typeface="+mn-lt"/>
        </a:defRPr>
      </a:lvl7pPr>
      <a:lvl8pPr marL="3429000" indent="-228600" algn="l" rtl="0" fontAlgn="base">
        <a:spcBef>
          <a:spcPct val="20000"/>
        </a:spcBef>
        <a:spcAft>
          <a:spcPct val="0"/>
        </a:spcAft>
        <a:buChar char="»"/>
        <a:defRPr sz="4000">
          <a:solidFill>
            <a:schemeClr val="tx1"/>
          </a:solidFill>
          <a:latin typeface="+mn-lt"/>
        </a:defRPr>
      </a:lvl8pPr>
      <a:lvl9pPr marL="3886200" indent="-228600" algn="l" rtl="0" fontAlgn="base">
        <a:spcBef>
          <a:spcPct val="20000"/>
        </a:spcBef>
        <a:spcAft>
          <a:spcPct val="0"/>
        </a:spcAft>
        <a:buChar char="»"/>
        <a:defRPr sz="4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1.xml"/><Relationship Id="rId1" Type="http://schemas.openxmlformats.org/officeDocument/2006/relationships/tags" Target="../tags/tag110.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6.xml"/><Relationship Id="rId1" Type="http://schemas.openxmlformats.org/officeDocument/2006/relationships/tags" Target="../tags/tag115.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1.xml"/><Relationship Id="rId1" Type="http://schemas.openxmlformats.org/officeDocument/2006/relationships/tags" Target="../tags/tag120.xml"/><Relationship Id="rId4" Type="http://schemas.openxmlformats.org/officeDocument/2006/relationships/image" Target="../media/image5.jpg"/></Relationships>
</file>

<file path=ppt/slides/_rels/slide17.xml.rels><?xml version="1.0" encoding="UTF-8" standalone="yes"?>
<Relationships xmlns="http://schemas.openxmlformats.org/package/2006/relationships"><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tags" Target="../tags/tag122.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29.xml"/><Relationship Id="rId1" Type="http://schemas.openxmlformats.org/officeDocument/2006/relationships/tags" Target="../tags/tag128.xml"/></Relationships>
</file>

<file path=ppt/slides/_rels/slide2.xml.rels><?xml version="1.0" encoding="UTF-8" standalone="yes"?>
<Relationships xmlns="http://schemas.openxmlformats.org/package/2006/relationships"><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132.xml"/><Relationship Id="rId2" Type="http://schemas.openxmlformats.org/officeDocument/2006/relationships/tags" Target="../tags/tag131.xml"/><Relationship Id="rId1" Type="http://schemas.openxmlformats.org/officeDocument/2006/relationships/tags" Target="../tags/tag130.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tags" Target="../tags/tag133.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tags" Target="../tags/tag141.xml"/><Relationship Id="rId2" Type="http://schemas.openxmlformats.org/officeDocument/2006/relationships/tags" Target="../tags/tag140.xml"/><Relationship Id="rId1" Type="http://schemas.openxmlformats.org/officeDocument/2006/relationships/tags" Target="../tags/tag139.xml"/><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43.xml"/><Relationship Id="rId1" Type="http://schemas.openxmlformats.org/officeDocument/2006/relationships/tags" Target="../tags/tag142.xml"/></Relationships>
</file>

<file path=ppt/slides/_rels/slide25.xml.rels><?xml version="1.0" encoding="UTF-8" standalone="yes"?>
<Relationships xmlns="http://schemas.openxmlformats.org/package/2006/relationships"><Relationship Id="rId3" Type="http://schemas.openxmlformats.org/officeDocument/2006/relationships/tags" Target="../tags/tag146.xml"/><Relationship Id="rId2" Type="http://schemas.openxmlformats.org/officeDocument/2006/relationships/tags" Target="../tags/tag145.xml"/><Relationship Id="rId1" Type="http://schemas.openxmlformats.org/officeDocument/2006/relationships/tags" Target="../tags/tag144.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tags" Target="../tags/tag149.xml"/><Relationship Id="rId2" Type="http://schemas.openxmlformats.org/officeDocument/2006/relationships/tags" Target="../tags/tag148.xml"/><Relationship Id="rId1" Type="http://schemas.openxmlformats.org/officeDocument/2006/relationships/tags" Target="../tags/tag147.xml"/><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tags" Target="../tags/tag152.xml"/><Relationship Id="rId2" Type="http://schemas.openxmlformats.org/officeDocument/2006/relationships/tags" Target="../tags/tag151.xml"/><Relationship Id="rId1" Type="http://schemas.openxmlformats.org/officeDocument/2006/relationships/tags" Target="../tags/tag150.xml"/><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54.xml"/><Relationship Id="rId1" Type="http://schemas.openxmlformats.org/officeDocument/2006/relationships/tags" Target="../tags/tag153.xml"/></Relationships>
</file>

<file path=ppt/slides/_rels/slide29.xml.rels><?xml version="1.0" encoding="UTF-8" standalone="yes"?>
<Relationships xmlns="http://schemas.openxmlformats.org/package/2006/relationships"><Relationship Id="rId3" Type="http://schemas.openxmlformats.org/officeDocument/2006/relationships/tags" Target="../tags/tag157.xml"/><Relationship Id="rId2" Type="http://schemas.openxmlformats.org/officeDocument/2006/relationships/tags" Target="../tags/tag156.xml"/><Relationship Id="rId1" Type="http://schemas.openxmlformats.org/officeDocument/2006/relationships/tags" Target="../tags/tag155.xml"/><Relationship Id="rId6" Type="http://schemas.openxmlformats.org/officeDocument/2006/relationships/hyperlink" Target="mailto:philipp.stix@puk.zh.ch" TargetMode="External"/><Relationship Id="rId5" Type="http://schemas.openxmlformats.org/officeDocument/2006/relationships/hyperlink" Target="mailto:HomeTreatment@puk.zh.ch" TargetMode="Externa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7.xml"/><Relationship Id="rId1" Type="http://schemas.openxmlformats.org/officeDocument/2006/relationships/tags" Target="../tags/tag86.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59.xml"/><Relationship Id="rId1" Type="http://schemas.openxmlformats.org/officeDocument/2006/relationships/tags" Target="../tags/tag158.xml"/></Relationships>
</file>

<file path=ppt/slides/_rels/slide31.xml.rels><?xml version="1.0" encoding="UTF-8" standalone="yes"?>
<Relationships xmlns="http://schemas.openxmlformats.org/package/2006/relationships"><Relationship Id="rId3" Type="http://schemas.openxmlformats.org/officeDocument/2006/relationships/tags" Target="../tags/tag162.xml"/><Relationship Id="rId2" Type="http://schemas.openxmlformats.org/officeDocument/2006/relationships/tags" Target="../tags/tag161.xml"/><Relationship Id="rId1" Type="http://schemas.openxmlformats.org/officeDocument/2006/relationships/tags" Target="../tags/tag160.xml"/><Relationship Id="rId4"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4.xml"/><Relationship Id="rId1" Type="http://schemas.openxmlformats.org/officeDocument/2006/relationships/tags" Target="../tags/tag163.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95.xml"/><Relationship Id="rId1" Type="http://schemas.openxmlformats.org/officeDocument/2006/relationships/tags" Target="../tags/tag94.xml"/></Relationships>
</file>

<file path=ppt/slides/_rels/slide7.xml.rels><?xml version="1.0" encoding="UTF-8" standalone="yes"?>
<Relationships xmlns="http://schemas.openxmlformats.org/package/2006/relationships"><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00.xml"/><Relationship Id="rId1" Type="http://schemas.openxmlformats.org/officeDocument/2006/relationships/tags" Target="../tags/tag99.xml"/></Relationships>
</file>

<file path=ppt/slides/_rels/slide9.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a:t>Wie funktioniert das?</a:t>
            </a:r>
          </a:p>
        </p:txBody>
      </p:sp>
      <p:sp>
        <p:nvSpPr>
          <p:cNvPr id="3" name="Inhaltsplatzhalter 2"/>
          <p:cNvSpPr>
            <a:spLocks noGrp="1"/>
          </p:cNvSpPr>
          <p:nvPr>
            <p:ph idx="1"/>
            <p:custDataLst>
              <p:tags r:id="rId2"/>
            </p:custDataLst>
          </p:nvPr>
        </p:nvSpPr>
        <p:spPr/>
        <p:txBody>
          <a:bodyPr/>
          <a:lstStyle/>
          <a:p>
            <a:pPr marL="0" indent="0" eaLnBrk="1" hangingPunct="1">
              <a:lnSpc>
                <a:spcPct val="150000"/>
              </a:lnSpc>
            </a:pPr>
            <a:r>
              <a:rPr lang="de-CH" b="1" dirty="0" smtClean="0"/>
              <a:t>Zu  Tage:</a:t>
            </a:r>
          </a:p>
          <a:p>
            <a:pPr marL="0" indent="0" eaLnBrk="1" hangingPunct="1">
              <a:lnSpc>
                <a:spcPct val="150000"/>
              </a:lnSpc>
            </a:pPr>
            <a:r>
              <a:rPr lang="de-CH" b="1" dirty="0" smtClean="0"/>
              <a:t>Hausbesuche</a:t>
            </a:r>
            <a:r>
              <a:rPr lang="de-CH" dirty="0" smtClean="0"/>
              <a:t> sind </a:t>
            </a:r>
            <a:r>
              <a:rPr lang="de-CH" dirty="0"/>
              <a:t>ein essentieller Bestandteil der </a:t>
            </a:r>
            <a:r>
              <a:rPr lang="de-CH" dirty="0" smtClean="0"/>
              <a:t>Behandlung! Das therapeutische Angebot am </a:t>
            </a:r>
            <a:r>
              <a:rPr lang="de-CH" b="1" dirty="0" smtClean="0"/>
              <a:t>Standort </a:t>
            </a:r>
            <a:r>
              <a:rPr lang="de-CH" b="1" dirty="0" err="1" smtClean="0"/>
              <a:t>Lenggstrasse</a:t>
            </a:r>
            <a:r>
              <a:rPr lang="de-CH" b="1" dirty="0" smtClean="0"/>
              <a:t> </a:t>
            </a:r>
            <a:r>
              <a:rPr lang="de-CH" dirty="0" smtClean="0"/>
              <a:t>kann ebenfalls genutzt werden.</a:t>
            </a:r>
            <a:endParaRPr lang="de-CH" dirty="0"/>
          </a:p>
          <a:p>
            <a:pPr marL="0" indent="0" eaLnBrk="1" hangingPunct="1">
              <a:lnSpc>
                <a:spcPct val="150000"/>
              </a:lnSpc>
            </a:pPr>
            <a:r>
              <a:rPr lang="de-CH" dirty="0"/>
              <a:t>Frequenz der Hausbesuche:</a:t>
            </a:r>
          </a:p>
          <a:p>
            <a:pPr marL="566738" lvl="4" indent="-146050" eaLnBrk="1" hangingPunct="1">
              <a:lnSpc>
                <a:spcPct val="150000"/>
              </a:lnSpc>
            </a:pPr>
            <a:r>
              <a:rPr lang="de-CH" dirty="0"/>
              <a:t>Pflege: 1-3 x täglich </a:t>
            </a:r>
          </a:p>
          <a:p>
            <a:pPr marL="566738" lvl="4" indent="-146050" eaLnBrk="1" hangingPunct="1">
              <a:lnSpc>
                <a:spcPct val="150000"/>
              </a:lnSpc>
            </a:pPr>
            <a:r>
              <a:rPr lang="de-CH" dirty="0"/>
              <a:t>Assistenzarzt: 2 x wöchentlich (bei Bedarf auch öfter)</a:t>
            </a:r>
          </a:p>
          <a:p>
            <a:pPr marL="566738" lvl="4" indent="-146050" eaLnBrk="1" hangingPunct="1">
              <a:lnSpc>
                <a:spcPct val="150000"/>
              </a:lnSpc>
            </a:pPr>
            <a:r>
              <a:rPr lang="de-CH" dirty="0"/>
              <a:t>Oberarzt: 1x wöchentlich (bei Bedarf auch öfter)</a:t>
            </a:r>
          </a:p>
          <a:p>
            <a:pPr marL="566738" lvl="4" indent="-146050" eaLnBrk="1" hangingPunct="1">
              <a:lnSpc>
                <a:spcPct val="150000"/>
              </a:lnSpc>
            </a:pPr>
            <a:r>
              <a:rPr lang="de-CH" dirty="0"/>
              <a:t>Psychologin, Sozialarbeiterin und Ergotherapeutin </a:t>
            </a:r>
            <a:r>
              <a:rPr lang="de-CH" dirty="0" smtClean="0"/>
              <a:t>bedarfsorientiert</a:t>
            </a:r>
          </a:p>
          <a:p>
            <a:pPr marL="566738" lvl="4" indent="-146050" eaLnBrk="1" hangingPunct="1">
              <a:lnSpc>
                <a:spcPct val="150000"/>
              </a:lnSpc>
            </a:pPr>
            <a:endParaRPr lang="de-CH" dirty="0"/>
          </a:p>
          <a:p>
            <a:pPr marL="0" lvl="1" indent="-146050" eaLnBrk="1" hangingPunct="1">
              <a:lnSpc>
                <a:spcPct val="150000"/>
              </a:lnSpc>
              <a:buNone/>
            </a:pPr>
            <a:r>
              <a:rPr lang="de-CH" dirty="0" smtClean="0"/>
              <a:t> An Wochenenden ist eine Minderung der Frequenz möglich </a:t>
            </a:r>
            <a:endParaRPr lang="de-CH" dirty="0"/>
          </a:p>
          <a:p>
            <a:endParaRPr lang="de-CH"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10</a:t>
            </a:fld>
            <a:endParaRPr lang="de-CH" dirty="0"/>
          </a:p>
        </p:txBody>
      </p:sp>
    </p:spTree>
    <p:extLst>
      <p:ext uri="{BB962C8B-B14F-4D97-AF65-F5344CB8AC3E}">
        <p14:creationId xmlns:p14="http://schemas.microsoft.com/office/powerpoint/2010/main" val="4170174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custDataLst>
              <p:tags r:id="rId1"/>
            </p:custDataLst>
          </p:nvPr>
        </p:nvSpPr>
        <p:spPr/>
        <p:txBody>
          <a:bodyPr/>
          <a:lstStyle/>
          <a:p>
            <a:pPr>
              <a:defRPr/>
            </a:pPr>
            <a:fld id="{91D02C84-1B35-4626-B6CD-FEC2DA49A0A6}" type="slidenum">
              <a:rPr lang="de-CH" smtClean="0"/>
              <a:pPr>
                <a:defRPr/>
              </a:pPr>
              <a:t>11</a:t>
            </a:fld>
            <a:endParaRPr lang="de-CH" dirty="0"/>
          </a:p>
        </p:txBody>
      </p:sp>
      <p:sp>
        <p:nvSpPr>
          <p:cNvPr id="5123" name="Rectangle 2"/>
          <p:cNvSpPr>
            <a:spLocks noGrp="1" noChangeArrowheads="1"/>
          </p:cNvSpPr>
          <p:nvPr>
            <p:ph type="title"/>
            <p:custDataLst>
              <p:tags r:id="rId2"/>
            </p:custDataLst>
          </p:nvPr>
        </p:nvSpPr>
        <p:spPr/>
        <p:txBody>
          <a:bodyPr/>
          <a:lstStyle/>
          <a:p>
            <a:pPr eaLnBrk="1" hangingPunct="1"/>
            <a:r>
              <a:rPr lang="de-CH" dirty="0"/>
              <a:t>Home Treatment</a:t>
            </a:r>
            <a:br>
              <a:rPr lang="de-CH" dirty="0"/>
            </a:br>
            <a:r>
              <a:rPr lang="de-CH" dirty="0"/>
              <a:t>Wie funktioniert das?</a:t>
            </a:r>
            <a:endParaRPr lang="de-CH" dirty="0" smtClean="0"/>
          </a:p>
        </p:txBody>
      </p:sp>
      <p:sp>
        <p:nvSpPr>
          <p:cNvPr id="5124" name="Rectangle 3"/>
          <p:cNvSpPr>
            <a:spLocks noGrp="1" noChangeArrowheads="1"/>
          </p:cNvSpPr>
          <p:nvPr>
            <p:ph type="body" idx="1"/>
            <p:custDataLst>
              <p:tags r:id="rId3"/>
            </p:custDataLst>
          </p:nvPr>
        </p:nvSpPr>
        <p:spPr/>
        <p:txBody>
          <a:bodyPr/>
          <a:lstStyle/>
          <a:p>
            <a:pPr marL="0" indent="0" eaLnBrk="1" hangingPunct="1">
              <a:lnSpc>
                <a:spcPct val="150000"/>
              </a:lnSpc>
            </a:pPr>
            <a:r>
              <a:rPr lang="de-CH" b="1" dirty="0" smtClean="0"/>
              <a:t>Zu Nacht:</a:t>
            </a:r>
          </a:p>
          <a:p>
            <a:pPr marL="0" indent="0" eaLnBrk="1" hangingPunct="1">
              <a:lnSpc>
                <a:spcPct val="150000"/>
              </a:lnSpc>
            </a:pPr>
            <a:r>
              <a:rPr lang="de-CH" dirty="0" smtClean="0"/>
              <a:t>Die psychiatrische Versorgung </a:t>
            </a:r>
            <a:r>
              <a:rPr lang="de-CH" b="1" dirty="0" smtClean="0"/>
              <a:t>zu Dienstzeiten </a:t>
            </a:r>
            <a:r>
              <a:rPr lang="de-CH" dirty="0" smtClean="0"/>
              <a:t>(18-8:00), sowie an Wochenenden und Feiertagen ist mittels </a:t>
            </a:r>
          </a:p>
          <a:p>
            <a:pPr marL="0" indent="0" eaLnBrk="1" hangingPunct="1">
              <a:lnSpc>
                <a:spcPct val="150000"/>
              </a:lnSpc>
            </a:pPr>
            <a:endParaRPr lang="de-CH" dirty="0" smtClean="0"/>
          </a:p>
          <a:p>
            <a:pPr marL="285750" indent="-285750" eaLnBrk="1" hangingPunct="1">
              <a:lnSpc>
                <a:spcPct val="150000"/>
              </a:lnSpc>
              <a:buFont typeface="Arial" panose="020B0604020202020204" pitchFamily="34" charset="0"/>
              <a:buChar char="•"/>
            </a:pPr>
            <a:r>
              <a:rPr lang="de-CH" b="1" dirty="0" smtClean="0"/>
              <a:t>Pikettdienst</a:t>
            </a:r>
            <a:r>
              <a:rPr lang="de-CH" dirty="0" smtClean="0"/>
              <a:t> durch die </a:t>
            </a:r>
            <a:r>
              <a:rPr lang="de-CH" b="1" dirty="0" smtClean="0"/>
              <a:t>Pflege</a:t>
            </a:r>
          </a:p>
          <a:p>
            <a:pPr marL="285750" indent="-285750" eaLnBrk="1" hangingPunct="1">
              <a:lnSpc>
                <a:spcPct val="150000"/>
              </a:lnSpc>
              <a:buFont typeface="Arial" panose="020B0604020202020204" pitchFamily="34" charset="0"/>
              <a:buChar char="•"/>
            </a:pPr>
            <a:r>
              <a:rPr lang="de-CH" b="1" dirty="0" smtClean="0"/>
              <a:t>Dienstärzte </a:t>
            </a:r>
            <a:r>
              <a:rPr lang="de-CH" dirty="0" smtClean="0"/>
              <a:t>am Standort </a:t>
            </a:r>
            <a:r>
              <a:rPr lang="de-CH" dirty="0" err="1" smtClean="0"/>
              <a:t>Lenggstrasse</a:t>
            </a:r>
            <a:r>
              <a:rPr lang="de-CH" dirty="0" smtClean="0"/>
              <a:t> </a:t>
            </a:r>
          </a:p>
          <a:p>
            <a:pPr marL="0" indent="0" eaLnBrk="1" hangingPunct="1">
              <a:lnSpc>
                <a:spcPct val="150000"/>
              </a:lnSpc>
            </a:pPr>
            <a:endParaRPr lang="de-CH" dirty="0"/>
          </a:p>
          <a:p>
            <a:pPr marL="0" indent="0" eaLnBrk="1" hangingPunct="1">
              <a:lnSpc>
                <a:spcPct val="150000"/>
              </a:lnSpc>
            </a:pPr>
            <a:r>
              <a:rPr lang="de-CH" dirty="0" smtClean="0"/>
              <a:t>gewährleistet!</a:t>
            </a:r>
          </a:p>
          <a:p>
            <a:pPr marL="0" indent="0" eaLnBrk="1" hangingPunct="1">
              <a:lnSpc>
                <a:spcPct val="150000"/>
              </a:lnSpc>
            </a:pPr>
            <a:endParaRPr lang="de-CH" dirty="0"/>
          </a:p>
          <a:p>
            <a:pPr marL="0" indent="0" eaLnBrk="1" hangingPunct="1">
              <a:lnSpc>
                <a:spcPct val="150000"/>
              </a:lnSpc>
            </a:pPr>
            <a:r>
              <a:rPr lang="de-CH" dirty="0" smtClean="0"/>
              <a:t>Dazu im Detail später mehr</a:t>
            </a:r>
          </a:p>
        </p:txBody>
      </p:sp>
    </p:spTree>
    <p:extLst>
      <p:ext uri="{BB962C8B-B14F-4D97-AF65-F5344CB8AC3E}">
        <p14:creationId xmlns:p14="http://schemas.microsoft.com/office/powerpoint/2010/main" val="1305681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a:t>Für wen ist das gedacht?</a:t>
            </a:r>
          </a:p>
        </p:txBody>
      </p:sp>
      <p:pic>
        <p:nvPicPr>
          <p:cNvPr id="5" name="Inhaltsplatzhalter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869406" y="1377950"/>
            <a:ext cx="3476625" cy="4635500"/>
          </a:xfrm>
        </p:spPr>
      </p:pic>
      <p:sp>
        <p:nvSpPr>
          <p:cNvPr id="4" name="Foliennummernplatzhalter 3"/>
          <p:cNvSpPr>
            <a:spLocks noGrp="1"/>
          </p:cNvSpPr>
          <p:nvPr>
            <p:ph type="sldNum" sz="quarter" idx="10"/>
            <p:custDataLst>
              <p:tags r:id="rId2"/>
            </p:custDataLst>
          </p:nvPr>
        </p:nvSpPr>
        <p:spPr/>
        <p:txBody>
          <a:bodyPr/>
          <a:lstStyle/>
          <a:p>
            <a:pPr>
              <a:defRPr/>
            </a:pPr>
            <a:fld id="{E23EC4FB-952C-4AB1-BD85-EDEE35A776F9}" type="slidenum">
              <a:rPr lang="de-CH" smtClean="0"/>
              <a:pPr>
                <a:defRPr/>
              </a:pPr>
              <a:t>12</a:t>
            </a:fld>
            <a:endParaRPr lang="de-CH" dirty="0"/>
          </a:p>
        </p:txBody>
      </p:sp>
    </p:spTree>
    <p:extLst>
      <p:ext uri="{BB962C8B-B14F-4D97-AF65-F5344CB8AC3E}">
        <p14:creationId xmlns:p14="http://schemas.microsoft.com/office/powerpoint/2010/main" val="2750149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custDataLst>
              <p:tags r:id="rId1"/>
            </p:custDataLst>
          </p:nvPr>
        </p:nvSpPr>
        <p:spPr/>
        <p:txBody>
          <a:bodyPr/>
          <a:lstStyle/>
          <a:p>
            <a:pPr>
              <a:defRPr/>
            </a:pPr>
            <a:fld id="{91D02C84-1B35-4626-B6CD-FEC2DA49A0A6}" type="slidenum">
              <a:rPr lang="de-CH" smtClean="0"/>
              <a:pPr>
                <a:defRPr/>
              </a:pPr>
              <a:t>13</a:t>
            </a:fld>
            <a:endParaRPr lang="de-CH" dirty="0"/>
          </a:p>
        </p:txBody>
      </p:sp>
      <p:sp>
        <p:nvSpPr>
          <p:cNvPr id="5123" name="Rectangle 2"/>
          <p:cNvSpPr>
            <a:spLocks noGrp="1" noChangeArrowheads="1"/>
          </p:cNvSpPr>
          <p:nvPr>
            <p:ph type="title"/>
            <p:custDataLst>
              <p:tags r:id="rId2"/>
            </p:custDataLst>
          </p:nvPr>
        </p:nvSpPr>
        <p:spPr/>
        <p:txBody>
          <a:bodyPr/>
          <a:lstStyle/>
          <a:p>
            <a:pPr eaLnBrk="1" hangingPunct="1"/>
            <a:r>
              <a:rPr lang="de-CH" dirty="0" smtClean="0"/>
              <a:t>Home Treatment</a:t>
            </a:r>
            <a:br>
              <a:rPr lang="de-CH" dirty="0" smtClean="0"/>
            </a:br>
            <a:r>
              <a:rPr lang="de-CH" dirty="0" smtClean="0"/>
              <a:t>Für wen ist das gedacht?	</a:t>
            </a:r>
          </a:p>
        </p:txBody>
      </p:sp>
      <p:sp>
        <p:nvSpPr>
          <p:cNvPr id="5124" name="Rectangle 3"/>
          <p:cNvSpPr>
            <a:spLocks noGrp="1" noChangeArrowheads="1"/>
          </p:cNvSpPr>
          <p:nvPr>
            <p:ph type="body" idx="1"/>
            <p:custDataLst>
              <p:tags r:id="rId3"/>
            </p:custDataLst>
          </p:nvPr>
        </p:nvSpPr>
        <p:spPr/>
        <p:txBody>
          <a:bodyPr/>
          <a:lstStyle/>
          <a:p>
            <a:pPr marL="0" indent="0" eaLnBrk="1" hangingPunct="1">
              <a:lnSpc>
                <a:spcPct val="150000"/>
              </a:lnSpc>
            </a:pPr>
            <a:r>
              <a:rPr lang="de-CH" dirty="0" smtClean="0"/>
              <a:t>Aufnahmekriterien:</a:t>
            </a:r>
          </a:p>
          <a:p>
            <a:pPr marL="285750" indent="-285750" eaLnBrk="1" hangingPunct="1">
              <a:lnSpc>
                <a:spcPct val="150000"/>
              </a:lnSpc>
              <a:buFont typeface="Arial" panose="020B0604020202020204" pitchFamily="34" charset="0"/>
              <a:buChar char="•"/>
            </a:pPr>
            <a:r>
              <a:rPr lang="de-CH" dirty="0" smtClean="0"/>
              <a:t>Akute psychiatrische Erkrankung mit stationärem Behandlungsbedarf</a:t>
            </a:r>
          </a:p>
          <a:p>
            <a:pPr marL="285750" indent="-285750" eaLnBrk="1" hangingPunct="1">
              <a:lnSpc>
                <a:spcPct val="150000"/>
              </a:lnSpc>
              <a:buFont typeface="Arial" panose="020B0604020202020204" pitchFamily="34" charset="0"/>
              <a:buChar char="•"/>
            </a:pPr>
            <a:r>
              <a:rPr lang="de-CH" dirty="0" smtClean="0"/>
              <a:t>Zwischen 18 und 65 a</a:t>
            </a:r>
          </a:p>
          <a:p>
            <a:pPr marL="285750" indent="-285750" eaLnBrk="1" hangingPunct="1">
              <a:lnSpc>
                <a:spcPct val="150000"/>
              </a:lnSpc>
              <a:buFont typeface="Arial" panose="020B0604020202020204" pitchFamily="34" charset="0"/>
              <a:buChar char="•"/>
            </a:pPr>
            <a:r>
              <a:rPr lang="de-CH" dirty="0" smtClean="0"/>
              <a:t>Fester und eigener Wohnsitz im Einzugsgebiet der KPPP</a:t>
            </a:r>
          </a:p>
        </p:txBody>
      </p:sp>
    </p:spTree>
    <p:extLst>
      <p:ext uri="{BB962C8B-B14F-4D97-AF65-F5344CB8AC3E}">
        <p14:creationId xmlns:p14="http://schemas.microsoft.com/office/powerpoint/2010/main" val="1305681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a:t>Für wen ist das gedacht?	</a:t>
            </a:r>
          </a:p>
        </p:txBody>
      </p:sp>
      <p:pic>
        <p:nvPicPr>
          <p:cNvPr id="5" name="Inhaltsplatzhalter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869406" y="1377950"/>
            <a:ext cx="3476625" cy="4635500"/>
          </a:xfrm>
        </p:spPr>
      </p:pic>
      <p:sp>
        <p:nvSpPr>
          <p:cNvPr id="4" name="Foliennummernplatzhalter 3"/>
          <p:cNvSpPr>
            <a:spLocks noGrp="1"/>
          </p:cNvSpPr>
          <p:nvPr>
            <p:ph type="sldNum" sz="quarter" idx="10"/>
            <p:custDataLst>
              <p:tags r:id="rId2"/>
            </p:custDataLst>
          </p:nvPr>
        </p:nvSpPr>
        <p:spPr/>
        <p:txBody>
          <a:bodyPr/>
          <a:lstStyle/>
          <a:p>
            <a:pPr>
              <a:defRPr/>
            </a:pPr>
            <a:fld id="{E23EC4FB-952C-4AB1-BD85-EDEE35A776F9}" type="slidenum">
              <a:rPr lang="de-CH" smtClean="0"/>
              <a:pPr>
                <a:defRPr/>
              </a:pPr>
              <a:t>14</a:t>
            </a:fld>
            <a:endParaRPr lang="de-CH" dirty="0"/>
          </a:p>
        </p:txBody>
      </p:sp>
    </p:spTree>
    <p:extLst>
      <p:ext uri="{BB962C8B-B14F-4D97-AF65-F5344CB8AC3E}">
        <p14:creationId xmlns:p14="http://schemas.microsoft.com/office/powerpoint/2010/main" val="3920967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custDataLst>
              <p:tags r:id="rId1"/>
            </p:custDataLst>
          </p:nvPr>
        </p:nvSpPr>
        <p:spPr/>
        <p:txBody>
          <a:bodyPr/>
          <a:lstStyle/>
          <a:p>
            <a:pPr>
              <a:defRPr/>
            </a:pPr>
            <a:fld id="{91D02C84-1B35-4626-B6CD-FEC2DA49A0A6}" type="slidenum">
              <a:rPr lang="de-CH" smtClean="0"/>
              <a:pPr>
                <a:defRPr/>
              </a:pPr>
              <a:t>15</a:t>
            </a:fld>
            <a:endParaRPr lang="de-CH" dirty="0"/>
          </a:p>
        </p:txBody>
      </p:sp>
      <p:sp>
        <p:nvSpPr>
          <p:cNvPr id="5123" name="Rectangle 2"/>
          <p:cNvSpPr>
            <a:spLocks noGrp="1" noChangeArrowheads="1"/>
          </p:cNvSpPr>
          <p:nvPr>
            <p:ph type="title"/>
            <p:custDataLst>
              <p:tags r:id="rId2"/>
            </p:custDataLst>
          </p:nvPr>
        </p:nvSpPr>
        <p:spPr/>
        <p:txBody>
          <a:bodyPr/>
          <a:lstStyle/>
          <a:p>
            <a:pPr eaLnBrk="1" hangingPunct="1"/>
            <a:r>
              <a:rPr lang="de-CH" dirty="0"/>
              <a:t>Home Treatment</a:t>
            </a:r>
            <a:br>
              <a:rPr lang="de-CH" dirty="0"/>
            </a:br>
            <a:r>
              <a:rPr lang="de-CH" dirty="0"/>
              <a:t>Für wen ist das gedacht?	</a:t>
            </a:r>
            <a:endParaRPr lang="de-CH" dirty="0" smtClean="0"/>
          </a:p>
        </p:txBody>
      </p:sp>
      <p:sp>
        <p:nvSpPr>
          <p:cNvPr id="5124" name="Rectangle 3"/>
          <p:cNvSpPr>
            <a:spLocks noGrp="1" noChangeArrowheads="1"/>
          </p:cNvSpPr>
          <p:nvPr>
            <p:ph type="body" idx="1"/>
            <p:custDataLst>
              <p:tags r:id="rId3"/>
            </p:custDataLst>
          </p:nvPr>
        </p:nvSpPr>
        <p:spPr/>
        <p:txBody>
          <a:bodyPr/>
          <a:lstStyle/>
          <a:p>
            <a:pPr marL="0" indent="0" eaLnBrk="1" hangingPunct="1"/>
            <a:r>
              <a:rPr lang="de-CH" dirty="0" smtClean="0"/>
              <a:t>Ausschlusskriterien:</a:t>
            </a:r>
          </a:p>
          <a:p>
            <a:pPr marL="0" indent="0" eaLnBrk="1" hangingPunct="1"/>
            <a:endParaRPr lang="de-CH" dirty="0" smtClean="0"/>
          </a:p>
          <a:p>
            <a:pPr marL="285750" indent="-285750" eaLnBrk="1" hangingPunct="1">
              <a:buFont typeface="Arial" panose="020B0604020202020204" pitchFamily="34" charset="0"/>
              <a:buChar char="•"/>
            </a:pPr>
            <a:r>
              <a:rPr lang="de-CH" dirty="0" smtClean="0"/>
              <a:t>Akute Selbst- </a:t>
            </a:r>
            <a:r>
              <a:rPr lang="de-CH" dirty="0"/>
              <a:t>und Fremdgefährdung </a:t>
            </a:r>
          </a:p>
          <a:p>
            <a:pPr marL="285750" indent="-285750" eaLnBrk="1" hangingPunct="1">
              <a:buFont typeface="Arial" panose="020B0604020202020204" pitchFamily="34" charset="0"/>
              <a:buChar char="•"/>
            </a:pPr>
            <a:endParaRPr lang="de-CH" dirty="0"/>
          </a:p>
          <a:p>
            <a:pPr marL="285750" indent="-285750" eaLnBrk="1" hangingPunct="1">
              <a:buFont typeface="Arial" panose="020B0604020202020204" pitchFamily="34" charset="0"/>
              <a:buChar char="•"/>
            </a:pPr>
            <a:r>
              <a:rPr lang="de-CH" dirty="0" smtClean="0"/>
              <a:t>Bei fehlender </a:t>
            </a:r>
            <a:r>
              <a:rPr lang="de-CH" dirty="0"/>
              <a:t>Absprache- und Kooperationsfähigkeit </a:t>
            </a:r>
          </a:p>
          <a:p>
            <a:pPr marL="285750" indent="-285750" eaLnBrk="1" hangingPunct="1">
              <a:buFont typeface="Arial" panose="020B0604020202020204" pitchFamily="34" charset="0"/>
              <a:buChar char="•"/>
            </a:pPr>
            <a:endParaRPr lang="de-CH" dirty="0"/>
          </a:p>
          <a:p>
            <a:pPr marL="285750" indent="-285750" eaLnBrk="1" hangingPunct="1">
              <a:buFont typeface="Arial" panose="020B0604020202020204" pitchFamily="34" charset="0"/>
              <a:buChar char="•"/>
            </a:pPr>
            <a:r>
              <a:rPr lang="de-CH" dirty="0"/>
              <a:t>akute Intoxikation</a:t>
            </a:r>
          </a:p>
          <a:p>
            <a:pPr marL="285750" indent="-285750" eaLnBrk="1" hangingPunct="1">
              <a:buFont typeface="Arial" panose="020B0604020202020204" pitchFamily="34" charset="0"/>
              <a:buChar char="•"/>
            </a:pPr>
            <a:endParaRPr lang="de-CH" dirty="0"/>
          </a:p>
          <a:p>
            <a:pPr marL="285750" indent="-285750" eaLnBrk="1" hangingPunct="1">
              <a:buFont typeface="Arial" panose="020B0604020202020204" pitchFamily="34" charset="0"/>
              <a:buChar char="•"/>
            </a:pPr>
            <a:r>
              <a:rPr lang="de-CH" dirty="0"/>
              <a:t>Entzug als hauptsächlicher Behandlungsgrund</a:t>
            </a:r>
          </a:p>
          <a:p>
            <a:pPr marL="285750" indent="-285750" eaLnBrk="1" hangingPunct="1">
              <a:buFont typeface="Arial" panose="020B0604020202020204" pitchFamily="34" charset="0"/>
              <a:buChar char="•"/>
            </a:pPr>
            <a:endParaRPr lang="de-CH" dirty="0"/>
          </a:p>
          <a:p>
            <a:pPr marL="285750" indent="-285750" eaLnBrk="1" hangingPunct="1">
              <a:buFont typeface="Arial" panose="020B0604020202020204" pitchFamily="34" charset="0"/>
              <a:buChar char="•"/>
            </a:pPr>
            <a:r>
              <a:rPr lang="de-CH" dirty="0"/>
              <a:t>fehlende Zustimmung der Erkrankten oder von Personen, die im selben Haushalt leben</a:t>
            </a:r>
          </a:p>
          <a:p>
            <a:pPr marL="285750" indent="-285750" eaLnBrk="1" hangingPunct="1">
              <a:buFont typeface="Arial" panose="020B0604020202020204" pitchFamily="34" charset="0"/>
              <a:buChar char="•"/>
            </a:pPr>
            <a:endParaRPr lang="de-CH" dirty="0"/>
          </a:p>
          <a:p>
            <a:pPr marL="285750" indent="-285750" eaLnBrk="1" hangingPunct="1">
              <a:buFont typeface="Arial" panose="020B0604020202020204" pitchFamily="34" charset="0"/>
              <a:buChar char="•"/>
            </a:pPr>
            <a:r>
              <a:rPr lang="de-CH" dirty="0"/>
              <a:t>fehlender fester Wohnsitz</a:t>
            </a:r>
          </a:p>
          <a:p>
            <a:pPr marL="285750" indent="-285750" eaLnBrk="1" hangingPunct="1">
              <a:buFont typeface="Arial" panose="020B0604020202020204" pitchFamily="34" charset="0"/>
              <a:buChar char="•"/>
            </a:pPr>
            <a:endParaRPr lang="de-CH" dirty="0"/>
          </a:p>
          <a:p>
            <a:pPr marL="0" indent="0" eaLnBrk="1" hangingPunct="1"/>
            <a:endParaRPr lang="de-CH" dirty="0" smtClean="0"/>
          </a:p>
        </p:txBody>
      </p:sp>
    </p:spTree>
    <p:extLst>
      <p:ext uri="{BB962C8B-B14F-4D97-AF65-F5344CB8AC3E}">
        <p14:creationId xmlns:p14="http://schemas.microsoft.com/office/powerpoint/2010/main" val="1305681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Home Treatment</a:t>
            </a:r>
            <a:br>
              <a:rPr lang="de-CH" dirty="0" smtClean="0"/>
            </a:br>
            <a:r>
              <a:rPr lang="de-CH" dirty="0" smtClean="0"/>
              <a:t>Zugangswege</a:t>
            </a:r>
            <a:endParaRPr lang="de-CH" dirty="0"/>
          </a:p>
        </p:txBody>
      </p:sp>
      <p:pic>
        <p:nvPicPr>
          <p:cNvPr id="5" name="Inhaltsplatzhalter 4"/>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869406" y="1377950"/>
            <a:ext cx="3476625" cy="4635500"/>
          </a:xfrm>
        </p:spPr>
      </p:pic>
      <p:sp>
        <p:nvSpPr>
          <p:cNvPr id="4" name="Foliennummernplatzhalter 3"/>
          <p:cNvSpPr>
            <a:spLocks noGrp="1"/>
          </p:cNvSpPr>
          <p:nvPr>
            <p:ph type="sldNum" sz="quarter" idx="10"/>
            <p:custDataLst>
              <p:tags r:id="rId2"/>
            </p:custDataLst>
          </p:nvPr>
        </p:nvSpPr>
        <p:spPr/>
        <p:txBody>
          <a:bodyPr/>
          <a:lstStyle/>
          <a:p>
            <a:pPr>
              <a:defRPr/>
            </a:pPr>
            <a:fld id="{E23EC4FB-952C-4AB1-BD85-EDEE35A776F9}" type="slidenum">
              <a:rPr lang="de-CH" smtClean="0"/>
              <a:pPr>
                <a:defRPr/>
              </a:pPr>
              <a:t>16</a:t>
            </a:fld>
            <a:endParaRPr lang="de-CH" dirty="0"/>
          </a:p>
        </p:txBody>
      </p:sp>
    </p:spTree>
    <p:extLst>
      <p:ext uri="{BB962C8B-B14F-4D97-AF65-F5344CB8AC3E}">
        <p14:creationId xmlns:p14="http://schemas.microsoft.com/office/powerpoint/2010/main" val="37272846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a:t>Zugangswege</a:t>
            </a:r>
          </a:p>
        </p:txBody>
      </p:sp>
      <p:sp>
        <p:nvSpPr>
          <p:cNvPr id="3" name="Inhaltsplatzhalter 2"/>
          <p:cNvSpPr>
            <a:spLocks noGrp="1"/>
          </p:cNvSpPr>
          <p:nvPr>
            <p:ph idx="1"/>
            <p:custDataLst>
              <p:tags r:id="rId2"/>
            </p:custDataLst>
          </p:nvPr>
        </p:nvSpPr>
        <p:spPr/>
        <p:txBody>
          <a:bodyPr/>
          <a:lstStyle/>
          <a:p>
            <a:pPr marL="0" indent="0">
              <a:lnSpc>
                <a:spcPct val="150000"/>
              </a:lnSpc>
            </a:pPr>
            <a:r>
              <a:rPr lang="de-CH" dirty="0" smtClean="0"/>
              <a:t>Es bestehen </a:t>
            </a:r>
            <a:r>
              <a:rPr lang="de-CH" b="1" dirty="0" smtClean="0"/>
              <a:t>3 Zugangswege</a:t>
            </a:r>
            <a:r>
              <a:rPr lang="de-CH" dirty="0" smtClean="0"/>
              <a:t>:</a:t>
            </a:r>
            <a:endParaRPr lang="de-CH" dirty="0"/>
          </a:p>
          <a:p>
            <a:pPr>
              <a:lnSpc>
                <a:spcPct val="150000"/>
              </a:lnSpc>
              <a:buFont typeface="+mj-lt"/>
              <a:buAutoNum type="arabicPeriod"/>
            </a:pPr>
            <a:endParaRPr lang="de-CH" dirty="0" smtClean="0"/>
          </a:p>
          <a:p>
            <a:pPr>
              <a:lnSpc>
                <a:spcPct val="150000"/>
              </a:lnSpc>
              <a:buFont typeface="+mj-lt"/>
              <a:buAutoNum type="arabicPeriod"/>
            </a:pPr>
            <a:r>
              <a:rPr lang="de-CH" b="1" dirty="0" smtClean="0"/>
              <a:t>Direkter Eintritt </a:t>
            </a:r>
            <a:r>
              <a:rPr lang="de-CH" dirty="0"/>
              <a:t>in das Home Treatment via </a:t>
            </a:r>
            <a:r>
              <a:rPr lang="de-CH" b="1" dirty="0"/>
              <a:t>Triage</a:t>
            </a:r>
            <a:r>
              <a:rPr lang="de-CH" dirty="0"/>
              <a:t> (8-18h)</a:t>
            </a:r>
          </a:p>
          <a:p>
            <a:pPr>
              <a:lnSpc>
                <a:spcPct val="150000"/>
              </a:lnSpc>
              <a:buFont typeface="+mj-lt"/>
              <a:buAutoNum type="arabicPeriod"/>
            </a:pPr>
            <a:r>
              <a:rPr lang="de-CH" b="1" dirty="0"/>
              <a:t>Übertritt</a:t>
            </a:r>
            <a:r>
              <a:rPr lang="de-CH" dirty="0"/>
              <a:t> von Station </a:t>
            </a:r>
            <a:r>
              <a:rPr lang="de-CH" dirty="0" smtClean="0"/>
              <a:t>(möglichst zeitnahe nach Eintritt)</a:t>
            </a:r>
            <a:endParaRPr lang="de-CH" dirty="0"/>
          </a:p>
          <a:p>
            <a:pPr>
              <a:lnSpc>
                <a:spcPct val="150000"/>
              </a:lnSpc>
              <a:buFont typeface="+mj-lt"/>
              <a:buAutoNum type="arabicPeriod"/>
            </a:pPr>
            <a:r>
              <a:rPr lang="de-CH" b="1" dirty="0" smtClean="0"/>
              <a:t>Direkte Anmeldung </a:t>
            </a:r>
            <a:r>
              <a:rPr lang="de-CH" dirty="0" smtClean="0"/>
              <a:t>ist bei dem Team bekannten Patienten möglich</a:t>
            </a:r>
            <a:endParaRPr lang="de-CH" dirty="0"/>
          </a:p>
          <a:p>
            <a:endParaRPr lang="de-CH"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17</a:t>
            </a:fld>
            <a:endParaRPr lang="de-CH" dirty="0"/>
          </a:p>
        </p:txBody>
      </p:sp>
    </p:spTree>
    <p:extLst>
      <p:ext uri="{BB962C8B-B14F-4D97-AF65-F5344CB8AC3E}">
        <p14:creationId xmlns:p14="http://schemas.microsoft.com/office/powerpoint/2010/main" val="34758000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Home Treatment</a:t>
            </a:r>
            <a:br>
              <a:rPr lang="de-CH" dirty="0" smtClean="0"/>
            </a:br>
            <a:r>
              <a:rPr lang="de-CH" dirty="0" smtClean="0"/>
              <a:t>Zugangswege	</a:t>
            </a:r>
            <a:endParaRPr lang="de-CH" dirty="0"/>
          </a:p>
        </p:txBody>
      </p:sp>
      <p:sp>
        <p:nvSpPr>
          <p:cNvPr id="3" name="Inhaltsplatzhalter 2"/>
          <p:cNvSpPr>
            <a:spLocks noGrp="1"/>
          </p:cNvSpPr>
          <p:nvPr>
            <p:ph idx="1"/>
            <p:custDataLst>
              <p:tags r:id="rId2"/>
            </p:custDataLst>
          </p:nvPr>
        </p:nvSpPr>
        <p:spPr/>
        <p:txBody>
          <a:bodyPr/>
          <a:lstStyle/>
          <a:p>
            <a:pPr marL="0" indent="0">
              <a:lnSpc>
                <a:spcPct val="150000"/>
              </a:lnSpc>
            </a:pPr>
            <a:r>
              <a:rPr lang="de-CH" b="1" dirty="0" smtClean="0"/>
              <a:t>Eintritte und Übertritten in das Home Treatment sind in </a:t>
            </a:r>
            <a:r>
              <a:rPr lang="de-CH" b="1" dirty="0"/>
              <a:t>der Zeit von 8-18h </a:t>
            </a:r>
            <a:r>
              <a:rPr lang="de-CH" dirty="0" smtClean="0"/>
              <a:t>nach Absprache mit dem Oberarzt (Tel. intern: </a:t>
            </a:r>
            <a:r>
              <a:rPr lang="de-CH" b="1" dirty="0" smtClean="0"/>
              <a:t>2860</a:t>
            </a:r>
            <a:r>
              <a:rPr lang="de-CH" dirty="0" smtClean="0"/>
              <a:t>) möglich.</a:t>
            </a:r>
          </a:p>
          <a:p>
            <a:pPr marL="0" indent="0">
              <a:lnSpc>
                <a:spcPct val="150000"/>
              </a:lnSpc>
            </a:pPr>
            <a:endParaRPr lang="de-CH" dirty="0" smtClean="0"/>
          </a:p>
          <a:p>
            <a:pPr marL="0" indent="0">
              <a:lnSpc>
                <a:spcPct val="150000"/>
              </a:lnSpc>
            </a:pPr>
            <a:r>
              <a:rPr lang="de-CH" b="1" dirty="0" smtClean="0"/>
              <a:t>Zu Dienstzeiten kann kein Patient in das Home Treatment aufgenommen werden!</a:t>
            </a:r>
          </a:p>
          <a:p>
            <a:pPr marL="0" indent="0">
              <a:lnSpc>
                <a:spcPct val="150000"/>
              </a:lnSpc>
            </a:pPr>
            <a:endParaRPr lang="de-CH"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18</a:t>
            </a:fld>
            <a:endParaRPr lang="de-CH" dirty="0"/>
          </a:p>
        </p:txBody>
      </p:sp>
    </p:spTree>
    <p:extLst>
      <p:ext uri="{BB962C8B-B14F-4D97-AF65-F5344CB8AC3E}">
        <p14:creationId xmlns:p14="http://schemas.microsoft.com/office/powerpoint/2010/main" val="3772372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a:t>Behandlung</a:t>
            </a:r>
            <a:br>
              <a:rPr lang="de-CH" dirty="0"/>
            </a:br>
            <a:endParaRPr lang="de-CH" dirty="0"/>
          </a:p>
        </p:txBody>
      </p:sp>
      <p:sp>
        <p:nvSpPr>
          <p:cNvPr id="3" name="Foliennummernplatzhalter 2"/>
          <p:cNvSpPr>
            <a:spLocks noGrp="1"/>
          </p:cNvSpPr>
          <p:nvPr>
            <p:ph type="sldNum" sz="quarter" idx="10"/>
            <p:custDataLst>
              <p:tags r:id="rId2"/>
            </p:custDataLst>
          </p:nvPr>
        </p:nvSpPr>
        <p:spPr/>
        <p:txBody>
          <a:bodyPr/>
          <a:lstStyle/>
          <a:p>
            <a:pPr>
              <a:defRPr/>
            </a:pPr>
            <a:fld id="{181BC7F1-CB29-4F04-86B9-F67DB559A91C}" type="slidenum">
              <a:rPr lang="de-CH" smtClean="0"/>
              <a:pPr>
                <a:defRPr/>
              </a:pPr>
              <a:t>19</a:t>
            </a:fld>
            <a:endParaRPr lang="de-CH" dirty="0"/>
          </a:p>
        </p:txBody>
      </p:sp>
    </p:spTree>
    <p:extLst>
      <p:ext uri="{BB962C8B-B14F-4D97-AF65-F5344CB8AC3E}">
        <p14:creationId xmlns:p14="http://schemas.microsoft.com/office/powerpoint/2010/main" val="4273462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custDataLst>
              <p:tags r:id="rId1"/>
            </p:custDataLst>
          </p:nvPr>
        </p:nvSpPr>
        <p:spPr/>
        <p:txBody>
          <a:bodyPr/>
          <a:lstStyle/>
          <a:p>
            <a:pPr>
              <a:defRPr/>
            </a:pPr>
            <a:fld id="{91D02C84-1B35-4626-B6CD-FEC2DA49A0A6}" type="slidenum">
              <a:rPr lang="de-CH" smtClean="0"/>
              <a:pPr>
                <a:defRPr/>
              </a:pPr>
              <a:t>2</a:t>
            </a:fld>
            <a:endParaRPr lang="de-CH" dirty="0"/>
          </a:p>
        </p:txBody>
      </p:sp>
      <p:sp>
        <p:nvSpPr>
          <p:cNvPr id="5123" name="Rectangle 2"/>
          <p:cNvSpPr>
            <a:spLocks noGrp="1" noChangeArrowheads="1"/>
          </p:cNvSpPr>
          <p:nvPr>
            <p:ph type="title"/>
            <p:custDataLst>
              <p:tags r:id="rId2"/>
            </p:custDataLst>
          </p:nvPr>
        </p:nvSpPr>
        <p:spPr/>
        <p:txBody>
          <a:bodyPr/>
          <a:lstStyle/>
          <a:p>
            <a:pPr eaLnBrk="1" hangingPunct="1"/>
            <a:r>
              <a:rPr lang="de-CH" dirty="0" smtClean="0"/>
              <a:t>Home Treatment	</a:t>
            </a:r>
            <a:br>
              <a:rPr lang="de-CH" dirty="0" smtClean="0"/>
            </a:br>
            <a:r>
              <a:rPr lang="de-CH" dirty="0" smtClean="0"/>
              <a:t>Aufbau			</a:t>
            </a:r>
          </a:p>
        </p:txBody>
      </p:sp>
      <p:sp>
        <p:nvSpPr>
          <p:cNvPr id="5124" name="Rectangle 3"/>
          <p:cNvSpPr>
            <a:spLocks noGrp="1" noChangeArrowheads="1"/>
          </p:cNvSpPr>
          <p:nvPr>
            <p:ph type="body" idx="1"/>
            <p:custDataLst>
              <p:tags r:id="rId3"/>
            </p:custDataLst>
          </p:nvPr>
        </p:nvSpPr>
        <p:spPr/>
        <p:txBody>
          <a:bodyPr/>
          <a:lstStyle/>
          <a:p>
            <a:pPr marL="285750" indent="-285750" eaLnBrk="1" hangingPunct="1">
              <a:lnSpc>
                <a:spcPct val="150000"/>
              </a:lnSpc>
              <a:buFont typeface="Arial" panose="020B0604020202020204" pitchFamily="34" charset="0"/>
              <a:buChar char="•"/>
            </a:pPr>
            <a:r>
              <a:rPr lang="de-CH" b="1" dirty="0" smtClean="0"/>
              <a:t>Was ist das?</a:t>
            </a:r>
          </a:p>
          <a:p>
            <a:pPr marL="285750" indent="-285750" eaLnBrk="1" hangingPunct="1">
              <a:lnSpc>
                <a:spcPct val="150000"/>
              </a:lnSpc>
              <a:buFont typeface="Arial" panose="020B0604020202020204" pitchFamily="34" charset="0"/>
              <a:buChar char="•"/>
            </a:pPr>
            <a:r>
              <a:rPr lang="de-CH" b="1" dirty="0" smtClean="0"/>
              <a:t>Was leisten die?</a:t>
            </a:r>
          </a:p>
          <a:p>
            <a:pPr marL="285750" indent="-285750" eaLnBrk="1" hangingPunct="1">
              <a:lnSpc>
                <a:spcPct val="150000"/>
              </a:lnSpc>
              <a:buFont typeface="Arial" panose="020B0604020202020204" pitchFamily="34" charset="0"/>
              <a:buChar char="•"/>
            </a:pPr>
            <a:r>
              <a:rPr lang="de-CH" b="1" dirty="0" smtClean="0"/>
              <a:t>Wie soll das klappen?</a:t>
            </a:r>
          </a:p>
          <a:p>
            <a:pPr marL="285750" indent="-285750" eaLnBrk="1" hangingPunct="1">
              <a:lnSpc>
                <a:spcPct val="150000"/>
              </a:lnSpc>
              <a:buFont typeface="Arial" panose="020B0604020202020204" pitchFamily="34" charset="0"/>
              <a:buChar char="•"/>
            </a:pPr>
            <a:r>
              <a:rPr lang="de-CH" b="1" dirty="0" smtClean="0"/>
              <a:t>Für wen ist das gedacht?</a:t>
            </a:r>
          </a:p>
          <a:p>
            <a:pPr marL="285750" indent="-285750" eaLnBrk="1" hangingPunct="1">
              <a:lnSpc>
                <a:spcPct val="150000"/>
              </a:lnSpc>
              <a:buFont typeface="Arial" panose="020B0604020202020204" pitchFamily="34" charset="0"/>
              <a:buChar char="•"/>
            </a:pPr>
            <a:r>
              <a:rPr lang="de-CH" b="1" dirty="0" smtClean="0"/>
              <a:t>Zugangswege</a:t>
            </a:r>
          </a:p>
          <a:p>
            <a:pPr marL="285750" indent="-285750" eaLnBrk="1" hangingPunct="1">
              <a:lnSpc>
                <a:spcPct val="150000"/>
              </a:lnSpc>
              <a:buFont typeface="Arial" panose="020B0604020202020204" pitchFamily="34" charset="0"/>
              <a:buChar char="•"/>
            </a:pPr>
            <a:r>
              <a:rPr lang="de-CH" b="1" dirty="0" smtClean="0"/>
              <a:t>Behandlung</a:t>
            </a:r>
          </a:p>
          <a:p>
            <a:pPr marL="285750" indent="-285750" eaLnBrk="1" hangingPunct="1">
              <a:lnSpc>
                <a:spcPct val="150000"/>
              </a:lnSpc>
              <a:buFont typeface="Arial" panose="020B0604020202020204" pitchFamily="34" charset="0"/>
              <a:buChar char="•"/>
            </a:pPr>
            <a:r>
              <a:rPr lang="de-CH" b="1" dirty="0" smtClean="0"/>
              <a:t>Notfälle?</a:t>
            </a:r>
          </a:p>
          <a:p>
            <a:pPr marL="285750" indent="-285750" eaLnBrk="1" hangingPunct="1">
              <a:lnSpc>
                <a:spcPct val="150000"/>
              </a:lnSpc>
              <a:buFont typeface="Arial" panose="020B0604020202020204" pitchFamily="34" charset="0"/>
              <a:buChar char="•"/>
            </a:pPr>
            <a:r>
              <a:rPr lang="de-CH" b="1" dirty="0" smtClean="0"/>
              <a:t>Was bedeutet das für mich?</a:t>
            </a:r>
          </a:p>
          <a:p>
            <a:pPr marL="285750" indent="-285750" eaLnBrk="1" hangingPunct="1">
              <a:lnSpc>
                <a:spcPct val="150000"/>
              </a:lnSpc>
              <a:buFont typeface="Arial" panose="020B0604020202020204" pitchFamily="34" charset="0"/>
              <a:buChar char="•"/>
            </a:pPr>
            <a:r>
              <a:rPr lang="de-CH" b="1" dirty="0" smtClean="0"/>
              <a:t>Checkliste</a:t>
            </a:r>
          </a:p>
          <a:p>
            <a:pPr marL="285750" indent="-285750" eaLnBrk="1" hangingPunct="1">
              <a:lnSpc>
                <a:spcPct val="150000"/>
              </a:lnSpc>
              <a:buFont typeface="Arial" panose="020B0604020202020204" pitchFamily="34" charset="0"/>
              <a:buChar char="•"/>
            </a:pPr>
            <a:r>
              <a:rPr lang="de-CH" b="1" dirty="0" smtClean="0"/>
              <a:t>Fragen?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Home Treatment</a:t>
            </a:r>
            <a:br>
              <a:rPr lang="de-CH" dirty="0" smtClean="0"/>
            </a:br>
            <a:r>
              <a:rPr lang="de-CH" dirty="0" smtClean="0"/>
              <a:t>Behandlung</a:t>
            </a:r>
            <a:br>
              <a:rPr lang="de-CH" dirty="0" smtClean="0"/>
            </a:br>
            <a:endParaRPr lang="de-CH" dirty="0"/>
          </a:p>
        </p:txBody>
      </p:sp>
      <p:sp>
        <p:nvSpPr>
          <p:cNvPr id="3" name="Inhaltsplatzhalter 2"/>
          <p:cNvSpPr>
            <a:spLocks noGrp="1"/>
          </p:cNvSpPr>
          <p:nvPr>
            <p:ph idx="1"/>
            <p:custDataLst>
              <p:tags r:id="rId2"/>
            </p:custDataLst>
          </p:nvPr>
        </p:nvSpPr>
        <p:spPr/>
        <p:txBody>
          <a:bodyPr/>
          <a:lstStyle/>
          <a:p>
            <a:pPr>
              <a:lnSpc>
                <a:spcPct val="150000"/>
              </a:lnSpc>
              <a:buFont typeface="+mj-lt"/>
              <a:buAutoNum type="arabicPeriod"/>
            </a:pPr>
            <a:r>
              <a:rPr lang="de-CH" dirty="0" smtClean="0"/>
              <a:t>Eintritt</a:t>
            </a:r>
          </a:p>
          <a:p>
            <a:pPr>
              <a:lnSpc>
                <a:spcPct val="150000"/>
              </a:lnSpc>
              <a:buFont typeface="+mj-lt"/>
              <a:buAutoNum type="arabicPeriod"/>
            </a:pPr>
            <a:r>
              <a:rPr lang="de-CH" dirty="0" smtClean="0"/>
              <a:t>Behandlung</a:t>
            </a:r>
          </a:p>
          <a:p>
            <a:pPr>
              <a:lnSpc>
                <a:spcPct val="150000"/>
              </a:lnSpc>
              <a:buFont typeface="+mj-lt"/>
              <a:buAutoNum type="arabicPeriod"/>
            </a:pPr>
            <a:r>
              <a:rPr lang="de-CH" dirty="0" smtClean="0"/>
              <a:t>Austritt</a:t>
            </a:r>
            <a:endParaRPr lang="de-CH"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20</a:t>
            </a:fld>
            <a:endParaRPr lang="de-CH" dirty="0"/>
          </a:p>
        </p:txBody>
      </p:sp>
    </p:spTree>
    <p:extLst>
      <p:ext uri="{BB962C8B-B14F-4D97-AF65-F5344CB8AC3E}">
        <p14:creationId xmlns:p14="http://schemas.microsoft.com/office/powerpoint/2010/main" val="6146211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Home Treatment</a:t>
            </a:r>
            <a:br>
              <a:rPr lang="de-CH" dirty="0" smtClean="0"/>
            </a:br>
            <a:r>
              <a:rPr lang="de-CH" dirty="0" smtClean="0"/>
              <a:t>Behandlung	</a:t>
            </a:r>
            <a:endParaRPr lang="de-CH" dirty="0"/>
          </a:p>
        </p:txBody>
      </p:sp>
      <p:sp>
        <p:nvSpPr>
          <p:cNvPr id="3" name="Inhaltsplatzhalter 2"/>
          <p:cNvSpPr>
            <a:spLocks noGrp="1"/>
          </p:cNvSpPr>
          <p:nvPr>
            <p:ph idx="1"/>
            <p:custDataLst>
              <p:tags r:id="rId2"/>
            </p:custDataLst>
          </p:nvPr>
        </p:nvSpPr>
        <p:spPr/>
        <p:txBody>
          <a:bodyPr/>
          <a:lstStyle/>
          <a:p>
            <a:pPr>
              <a:lnSpc>
                <a:spcPct val="150000"/>
              </a:lnSpc>
            </a:pPr>
            <a:r>
              <a:rPr lang="de-CH" dirty="0" smtClean="0"/>
              <a:t>Der </a:t>
            </a:r>
            <a:r>
              <a:rPr lang="de-CH" b="1" dirty="0" smtClean="0"/>
              <a:t>Eintritt</a:t>
            </a:r>
            <a:r>
              <a:rPr lang="de-CH" dirty="0" smtClean="0"/>
              <a:t> in das Home Treatment erfolgt im Trakt </a:t>
            </a:r>
            <a:r>
              <a:rPr lang="de-CH" b="1" dirty="0" smtClean="0"/>
              <a:t>D0</a:t>
            </a:r>
            <a:r>
              <a:rPr lang="de-CH" dirty="0"/>
              <a:t>.</a:t>
            </a:r>
            <a:r>
              <a:rPr lang="de-CH" dirty="0" smtClean="0"/>
              <a:t> Das Aufnahme-Procedere umfasst:</a:t>
            </a:r>
          </a:p>
          <a:p>
            <a:pPr>
              <a:lnSpc>
                <a:spcPct val="150000"/>
              </a:lnSpc>
              <a:buFont typeface="Arial" panose="020B0604020202020204" pitchFamily="34" charset="0"/>
              <a:buChar char="•"/>
            </a:pPr>
            <a:r>
              <a:rPr lang="de-CH" b="1" dirty="0" smtClean="0"/>
              <a:t>Aufklärung</a:t>
            </a:r>
            <a:r>
              <a:rPr lang="de-CH" dirty="0" smtClean="0"/>
              <a:t> über das Angebot</a:t>
            </a:r>
          </a:p>
          <a:p>
            <a:pPr>
              <a:lnSpc>
                <a:spcPct val="150000"/>
              </a:lnSpc>
              <a:buFont typeface="Arial" panose="020B0604020202020204" pitchFamily="34" charset="0"/>
              <a:buChar char="•"/>
            </a:pPr>
            <a:r>
              <a:rPr lang="de-CH" b="1" dirty="0" smtClean="0"/>
              <a:t>Abklärung</a:t>
            </a:r>
            <a:r>
              <a:rPr lang="de-CH" dirty="0" smtClean="0"/>
              <a:t> der Ein und Ausschlusskriterien</a:t>
            </a:r>
          </a:p>
          <a:p>
            <a:pPr>
              <a:lnSpc>
                <a:spcPct val="150000"/>
              </a:lnSpc>
              <a:buFont typeface="Arial" panose="020B0604020202020204" pitchFamily="34" charset="0"/>
              <a:buChar char="•"/>
            </a:pPr>
            <a:r>
              <a:rPr lang="de-CH" b="1" dirty="0" smtClean="0"/>
              <a:t>Einverständniserklärung</a:t>
            </a:r>
          </a:p>
          <a:p>
            <a:pPr>
              <a:lnSpc>
                <a:spcPct val="150000"/>
              </a:lnSpc>
              <a:buFont typeface="Arial" panose="020B0604020202020204" pitchFamily="34" charset="0"/>
              <a:buChar char="•"/>
            </a:pPr>
            <a:r>
              <a:rPr lang="de-CH" b="1" dirty="0" smtClean="0"/>
              <a:t>Aufnahme</a:t>
            </a:r>
            <a:r>
              <a:rPr lang="de-CH" dirty="0" smtClean="0"/>
              <a:t> (Behandlungsvereinbarung, somatische Untersuchung etc…)</a:t>
            </a:r>
          </a:p>
          <a:p>
            <a:pPr>
              <a:lnSpc>
                <a:spcPct val="150000"/>
              </a:lnSpc>
            </a:pPr>
            <a:endParaRPr lang="de-CH" dirty="0"/>
          </a:p>
          <a:p>
            <a:pPr>
              <a:lnSpc>
                <a:spcPct val="150000"/>
              </a:lnSpc>
            </a:pPr>
            <a:r>
              <a:rPr lang="de-CH" dirty="0" smtClean="0"/>
              <a:t>Im Anschluss wird der Patient nach Hause gebracht</a:t>
            </a:r>
            <a:endParaRPr lang="de-CH"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21</a:t>
            </a:fld>
            <a:endParaRPr lang="de-CH" dirty="0"/>
          </a:p>
        </p:txBody>
      </p:sp>
    </p:spTree>
    <p:extLst>
      <p:ext uri="{BB962C8B-B14F-4D97-AF65-F5344CB8AC3E}">
        <p14:creationId xmlns:p14="http://schemas.microsoft.com/office/powerpoint/2010/main" val="5884038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Home Treatment</a:t>
            </a:r>
            <a:br>
              <a:rPr lang="de-CH" dirty="0" smtClean="0"/>
            </a:br>
            <a:r>
              <a:rPr lang="de-CH" dirty="0" smtClean="0"/>
              <a:t>Behandlung	</a:t>
            </a:r>
            <a:endParaRPr lang="de-CH" dirty="0"/>
          </a:p>
        </p:txBody>
      </p:sp>
      <p:sp>
        <p:nvSpPr>
          <p:cNvPr id="3" name="Inhaltsplatzhalter 2"/>
          <p:cNvSpPr>
            <a:spLocks noGrp="1"/>
          </p:cNvSpPr>
          <p:nvPr>
            <p:ph idx="1"/>
            <p:custDataLst>
              <p:tags r:id="rId2"/>
            </p:custDataLst>
          </p:nvPr>
        </p:nvSpPr>
        <p:spPr/>
        <p:txBody>
          <a:bodyPr/>
          <a:lstStyle/>
          <a:p>
            <a:pPr marL="0" indent="0">
              <a:lnSpc>
                <a:spcPct val="150000"/>
              </a:lnSpc>
            </a:pPr>
            <a:r>
              <a:rPr lang="de-CH" b="1" dirty="0" smtClean="0"/>
              <a:t>Im besten Fall:</a:t>
            </a:r>
          </a:p>
          <a:p>
            <a:pPr>
              <a:lnSpc>
                <a:spcPct val="150000"/>
              </a:lnSpc>
              <a:buFont typeface="Arial" panose="020B0604020202020204" pitchFamily="34" charset="0"/>
              <a:buChar char="•"/>
            </a:pPr>
            <a:endParaRPr lang="de-CH" b="1" dirty="0"/>
          </a:p>
          <a:p>
            <a:pPr>
              <a:lnSpc>
                <a:spcPct val="150000"/>
              </a:lnSpc>
              <a:buFont typeface="Arial" panose="020B0604020202020204" pitchFamily="34" charset="0"/>
              <a:buChar char="•"/>
            </a:pPr>
            <a:r>
              <a:rPr lang="de-CH" dirty="0" smtClean="0"/>
              <a:t>Die Behandlung erfolgt gemäss (dynamischer) Behandlungsvereinbarung auf freiwilliger Basis. Eventuell kann ein bestehender FU durch den Übertritt in das Home Treatment früher aufgehoben werden</a:t>
            </a:r>
          </a:p>
          <a:p>
            <a:pPr>
              <a:lnSpc>
                <a:spcPct val="150000"/>
              </a:lnSpc>
              <a:buFont typeface="Arial" panose="020B0604020202020204" pitchFamily="34" charset="0"/>
              <a:buChar char="•"/>
            </a:pPr>
            <a:endParaRPr lang="de-CH" dirty="0"/>
          </a:p>
          <a:p>
            <a:pPr>
              <a:lnSpc>
                <a:spcPct val="150000"/>
              </a:lnSpc>
              <a:buFont typeface="Arial" panose="020B0604020202020204" pitchFamily="34" charset="0"/>
              <a:buChar char="•"/>
            </a:pPr>
            <a:r>
              <a:rPr lang="de-CH" dirty="0" smtClean="0"/>
              <a:t>Die Behandlung umfasst die Akutbehandlung, Stabilisierung und Entlassungsplanung. Angehörigenarbeit ist ein wichtiger Bestandteil.</a:t>
            </a:r>
            <a:endParaRPr lang="de-CH"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22</a:t>
            </a:fld>
            <a:endParaRPr lang="de-CH" dirty="0"/>
          </a:p>
        </p:txBody>
      </p:sp>
    </p:spTree>
    <p:extLst>
      <p:ext uri="{BB962C8B-B14F-4D97-AF65-F5344CB8AC3E}">
        <p14:creationId xmlns:p14="http://schemas.microsoft.com/office/powerpoint/2010/main" val="28964129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a:t>Behandlung	</a:t>
            </a:r>
          </a:p>
        </p:txBody>
      </p:sp>
      <p:sp>
        <p:nvSpPr>
          <p:cNvPr id="3" name="Inhaltsplatzhalter 2"/>
          <p:cNvSpPr>
            <a:spLocks noGrp="1"/>
          </p:cNvSpPr>
          <p:nvPr>
            <p:ph idx="1"/>
            <p:custDataLst>
              <p:tags r:id="rId2"/>
            </p:custDataLst>
          </p:nvPr>
        </p:nvSpPr>
        <p:spPr/>
        <p:txBody>
          <a:bodyPr/>
          <a:lstStyle/>
          <a:p>
            <a:pPr marL="0" indent="0">
              <a:lnSpc>
                <a:spcPct val="150000"/>
              </a:lnSpc>
            </a:pPr>
            <a:r>
              <a:rPr lang="de-CH" b="1" dirty="0" smtClean="0"/>
              <a:t>Kann auch passieren:</a:t>
            </a:r>
          </a:p>
          <a:p>
            <a:pPr marL="0" indent="0">
              <a:lnSpc>
                <a:spcPct val="150000"/>
              </a:lnSpc>
            </a:pPr>
            <a:endParaRPr lang="de-CH" b="1" dirty="0" smtClean="0"/>
          </a:p>
          <a:p>
            <a:pPr>
              <a:lnSpc>
                <a:spcPct val="150000"/>
              </a:lnSpc>
              <a:buFont typeface="Arial" panose="020B0604020202020204" pitchFamily="34" charset="0"/>
              <a:buChar char="•"/>
            </a:pPr>
            <a:r>
              <a:rPr lang="de-CH" dirty="0" smtClean="0"/>
              <a:t>Bei </a:t>
            </a:r>
            <a:r>
              <a:rPr lang="de-CH" dirty="0"/>
              <a:t>mangelnder Adhärenz bzw. Wegfall der Absprachefähigkeit ist eine </a:t>
            </a:r>
            <a:r>
              <a:rPr lang="de-CH" b="1" dirty="0"/>
              <a:t>Entlassung</a:t>
            </a:r>
            <a:r>
              <a:rPr lang="de-CH" dirty="0"/>
              <a:t> des Patienten (in Absprache, in Absentia, gegen ärztlichen Rat), oder ein Übertritt in den stationären Bereich möglich</a:t>
            </a:r>
          </a:p>
          <a:p>
            <a:pPr>
              <a:lnSpc>
                <a:spcPct val="150000"/>
              </a:lnSpc>
              <a:buFont typeface="Arial" panose="020B0604020202020204" pitchFamily="34" charset="0"/>
              <a:buChar char="•"/>
            </a:pPr>
            <a:endParaRPr lang="de-CH" dirty="0"/>
          </a:p>
          <a:p>
            <a:pPr>
              <a:lnSpc>
                <a:spcPct val="150000"/>
              </a:lnSpc>
              <a:buFont typeface="Arial" panose="020B0604020202020204" pitchFamily="34" charset="0"/>
              <a:buChar char="•"/>
            </a:pPr>
            <a:r>
              <a:rPr lang="de-CH" dirty="0"/>
              <a:t>Im </a:t>
            </a:r>
            <a:r>
              <a:rPr lang="de-CH" b="1" dirty="0" smtClean="0"/>
              <a:t>Akut-Fall</a:t>
            </a:r>
            <a:r>
              <a:rPr lang="de-CH" dirty="0" smtClean="0"/>
              <a:t> </a:t>
            </a:r>
            <a:r>
              <a:rPr lang="de-CH" dirty="0"/>
              <a:t>muss mit Hilfe der entsprechenden Einsatzkräften (Polizei, Rettung, Notfallpsychiater) für die Sicherheit des Patienten und des Umfeldes gesorgt werden</a:t>
            </a:r>
            <a:r>
              <a:rPr lang="de-CH" dirty="0" smtClean="0"/>
              <a:t>. </a:t>
            </a:r>
            <a:endParaRPr lang="de-CH" dirty="0"/>
          </a:p>
          <a:p>
            <a:endParaRPr lang="de-CH"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23</a:t>
            </a:fld>
            <a:endParaRPr lang="de-CH" dirty="0"/>
          </a:p>
        </p:txBody>
      </p:sp>
    </p:spTree>
    <p:extLst>
      <p:ext uri="{BB962C8B-B14F-4D97-AF65-F5344CB8AC3E}">
        <p14:creationId xmlns:p14="http://schemas.microsoft.com/office/powerpoint/2010/main" val="37403342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Home Treatment</a:t>
            </a:r>
            <a:br>
              <a:rPr lang="de-CH" dirty="0" smtClean="0"/>
            </a:br>
            <a:r>
              <a:rPr lang="de-CH" dirty="0" smtClean="0"/>
              <a:t>Notfälle?</a:t>
            </a:r>
            <a:endParaRPr lang="de-CH" dirty="0"/>
          </a:p>
        </p:txBody>
      </p:sp>
      <p:sp>
        <p:nvSpPr>
          <p:cNvPr id="3" name="Foliennummernplatzhalter 2"/>
          <p:cNvSpPr>
            <a:spLocks noGrp="1"/>
          </p:cNvSpPr>
          <p:nvPr>
            <p:ph type="sldNum" sz="quarter" idx="10"/>
            <p:custDataLst>
              <p:tags r:id="rId2"/>
            </p:custDataLst>
          </p:nvPr>
        </p:nvSpPr>
        <p:spPr/>
        <p:txBody>
          <a:bodyPr/>
          <a:lstStyle/>
          <a:p>
            <a:pPr>
              <a:defRPr/>
            </a:pPr>
            <a:fld id="{181BC7F1-CB29-4F04-86B9-F67DB559A91C}" type="slidenum">
              <a:rPr lang="de-CH" smtClean="0"/>
              <a:pPr>
                <a:defRPr/>
              </a:pPr>
              <a:t>24</a:t>
            </a:fld>
            <a:endParaRPr lang="de-CH" dirty="0"/>
          </a:p>
        </p:txBody>
      </p:sp>
    </p:spTree>
    <p:extLst>
      <p:ext uri="{BB962C8B-B14F-4D97-AF65-F5344CB8AC3E}">
        <p14:creationId xmlns:p14="http://schemas.microsoft.com/office/powerpoint/2010/main" val="12052584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Home Treatment	</a:t>
            </a:r>
            <a:br>
              <a:rPr lang="de-CH" dirty="0" smtClean="0"/>
            </a:br>
            <a:r>
              <a:rPr lang="de-CH" dirty="0" smtClean="0"/>
              <a:t>Notfälle	</a:t>
            </a:r>
            <a:endParaRPr lang="de-CH" dirty="0"/>
          </a:p>
        </p:txBody>
      </p:sp>
      <p:sp>
        <p:nvSpPr>
          <p:cNvPr id="3" name="Inhaltsplatzhalter 2"/>
          <p:cNvSpPr>
            <a:spLocks noGrp="1"/>
          </p:cNvSpPr>
          <p:nvPr>
            <p:ph idx="1"/>
            <p:custDataLst>
              <p:tags r:id="rId2"/>
            </p:custDataLst>
          </p:nvPr>
        </p:nvSpPr>
        <p:spPr/>
        <p:txBody>
          <a:bodyPr/>
          <a:lstStyle/>
          <a:p>
            <a:r>
              <a:rPr lang="de-CH" b="1" dirty="0" smtClean="0"/>
              <a:t>Merkblatt für den Dienstarzt:</a:t>
            </a:r>
          </a:p>
          <a:p>
            <a:endParaRPr lang="de-CH" b="1" dirty="0" smtClean="0"/>
          </a:p>
          <a:p>
            <a:pPr>
              <a:buFont typeface="Arial" panose="020B0604020202020204" pitchFamily="34" charset="0"/>
              <a:buChar char="•"/>
            </a:pPr>
            <a:r>
              <a:rPr lang="de-CH" dirty="0" smtClean="0"/>
              <a:t>Zu </a:t>
            </a:r>
            <a:r>
              <a:rPr lang="de-CH" b="1" dirty="0"/>
              <a:t>Dienstzeiten (18-8h) </a:t>
            </a:r>
            <a:r>
              <a:rPr lang="de-CH" dirty="0"/>
              <a:t>ist die ärztliche Versorgung der Home Treatment Patienten durch die </a:t>
            </a:r>
            <a:r>
              <a:rPr lang="de-CH" b="1" dirty="0"/>
              <a:t>Dienstärzte</a:t>
            </a:r>
            <a:r>
              <a:rPr lang="de-CH" dirty="0"/>
              <a:t> gewährleistet. </a:t>
            </a:r>
          </a:p>
          <a:p>
            <a:pPr>
              <a:buFont typeface="Arial" panose="020B0604020202020204" pitchFamily="34" charset="0"/>
              <a:buChar char="•"/>
            </a:pPr>
            <a:endParaRPr lang="de-CH" dirty="0"/>
          </a:p>
          <a:p>
            <a:pPr>
              <a:buFont typeface="Arial" panose="020B0604020202020204" pitchFamily="34" charset="0"/>
              <a:buChar char="•"/>
            </a:pPr>
            <a:r>
              <a:rPr lang="de-CH" dirty="0"/>
              <a:t>Wie im bekannten stationären Bereich ist der </a:t>
            </a:r>
            <a:r>
              <a:rPr lang="de-CH" b="1" dirty="0"/>
              <a:t>primäre Ansprechpartner </a:t>
            </a:r>
            <a:r>
              <a:rPr lang="de-CH" dirty="0"/>
              <a:t>zu Dienstzeiten </a:t>
            </a:r>
            <a:r>
              <a:rPr lang="de-CH" b="1" dirty="0"/>
              <a:t>die Pflege</a:t>
            </a:r>
            <a:r>
              <a:rPr lang="de-CH" dirty="0"/>
              <a:t>, die für die Patienten </a:t>
            </a:r>
            <a:r>
              <a:rPr lang="de-CH" b="1" dirty="0"/>
              <a:t>via Telefon</a:t>
            </a:r>
            <a:r>
              <a:rPr lang="de-CH" dirty="0"/>
              <a:t> erreichbar ist (eigener Pikettdienst). Diese sondiert die Problemlage und kann bei Bedarf den/die Patienten/in mit dem Dienstfahrzeug </a:t>
            </a:r>
            <a:r>
              <a:rPr lang="de-CH" b="1" dirty="0"/>
              <a:t>auch vor Ort </a:t>
            </a:r>
            <a:r>
              <a:rPr lang="de-CH" dirty="0"/>
              <a:t>betreuen.</a:t>
            </a:r>
          </a:p>
          <a:p>
            <a:pPr>
              <a:buFont typeface="Arial" panose="020B0604020202020204" pitchFamily="34" charset="0"/>
              <a:buChar char="•"/>
            </a:pPr>
            <a:endParaRPr lang="de-CH" dirty="0"/>
          </a:p>
          <a:p>
            <a:pPr>
              <a:buFont typeface="Arial" panose="020B0604020202020204" pitchFamily="34" charset="0"/>
              <a:buChar char="•"/>
            </a:pPr>
            <a:r>
              <a:rPr lang="de-CH" dirty="0" smtClean="0"/>
              <a:t>Bei </a:t>
            </a:r>
            <a:r>
              <a:rPr lang="de-CH" b="1" dirty="0" smtClean="0"/>
              <a:t>ärztlichen </a:t>
            </a:r>
            <a:r>
              <a:rPr lang="de-CH" b="1" dirty="0"/>
              <a:t>Fragen </a:t>
            </a:r>
            <a:r>
              <a:rPr lang="de-CH" dirty="0"/>
              <a:t>wendet sich die </a:t>
            </a:r>
            <a:r>
              <a:rPr lang="de-CH" b="1" dirty="0"/>
              <a:t>HT-Pflege</a:t>
            </a:r>
            <a:r>
              <a:rPr lang="de-CH" dirty="0"/>
              <a:t> an den im Standort </a:t>
            </a:r>
            <a:r>
              <a:rPr lang="de-CH" dirty="0" err="1"/>
              <a:t>Lenggstrasse</a:t>
            </a:r>
            <a:r>
              <a:rPr lang="de-CH" dirty="0"/>
              <a:t> tätigen </a:t>
            </a:r>
            <a:r>
              <a:rPr lang="de-CH" b="1" dirty="0"/>
              <a:t>Dienstarzt</a:t>
            </a:r>
            <a:r>
              <a:rPr lang="de-CH" dirty="0"/>
              <a:t>. Ärztliche Verordnungen sind wie im bekannten stationären Bereich im MCC möglich. Für Fragen stehen dem Dienstarzt der diensthabende Oberarzt, sowie der Oberarzt des internistischen Dienstes zur Verfügung.</a:t>
            </a:r>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25</a:t>
            </a:fld>
            <a:endParaRPr lang="de-CH" dirty="0"/>
          </a:p>
        </p:txBody>
      </p:sp>
    </p:spTree>
    <p:extLst>
      <p:ext uri="{BB962C8B-B14F-4D97-AF65-F5344CB8AC3E}">
        <p14:creationId xmlns:p14="http://schemas.microsoft.com/office/powerpoint/2010/main" val="42266279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	</a:t>
            </a:r>
            <a:br>
              <a:rPr lang="de-CH" dirty="0"/>
            </a:br>
            <a:r>
              <a:rPr lang="de-CH" dirty="0"/>
              <a:t>Notfälle</a:t>
            </a:r>
          </a:p>
        </p:txBody>
      </p:sp>
      <p:sp>
        <p:nvSpPr>
          <p:cNvPr id="3" name="Inhaltsplatzhalter 2"/>
          <p:cNvSpPr>
            <a:spLocks noGrp="1"/>
          </p:cNvSpPr>
          <p:nvPr>
            <p:ph idx="1"/>
            <p:custDataLst>
              <p:tags r:id="rId2"/>
            </p:custDataLst>
          </p:nvPr>
        </p:nvSpPr>
        <p:spPr/>
        <p:txBody>
          <a:bodyPr/>
          <a:lstStyle/>
          <a:p>
            <a:pPr marL="0" indent="0"/>
            <a:r>
              <a:rPr lang="de-CH" b="1" dirty="0"/>
              <a:t>Merkblatt für den </a:t>
            </a:r>
            <a:r>
              <a:rPr lang="de-CH" b="1" dirty="0" smtClean="0"/>
              <a:t>Dienstarzt:</a:t>
            </a:r>
          </a:p>
          <a:p>
            <a:pPr marL="0" indent="0"/>
            <a:endParaRPr lang="de-CH" dirty="0" smtClean="0"/>
          </a:p>
          <a:p>
            <a:pPr>
              <a:buFont typeface="Arial" panose="020B0604020202020204" pitchFamily="34" charset="0"/>
              <a:buChar char="•"/>
            </a:pPr>
            <a:r>
              <a:rPr lang="de-CH" dirty="0" smtClean="0"/>
              <a:t>Eine </a:t>
            </a:r>
            <a:r>
              <a:rPr lang="de-CH" b="1" dirty="0"/>
              <a:t>Visite</a:t>
            </a:r>
            <a:r>
              <a:rPr lang="de-CH" dirty="0"/>
              <a:t> der Home Treatment Patienten durch den </a:t>
            </a:r>
            <a:r>
              <a:rPr lang="de-CH" b="1" dirty="0"/>
              <a:t>Dienstarzt</a:t>
            </a:r>
            <a:r>
              <a:rPr lang="de-CH" dirty="0"/>
              <a:t> ist dann möglich, wenn dieser entweder selbstständig, oder mit der Pflege </a:t>
            </a:r>
            <a:r>
              <a:rPr lang="de-CH" b="1" dirty="0"/>
              <a:t>an den Standort </a:t>
            </a:r>
            <a:r>
              <a:rPr lang="de-CH" b="1" dirty="0" err="1"/>
              <a:t>Lenggstrasse</a:t>
            </a:r>
            <a:r>
              <a:rPr lang="de-CH" b="1" dirty="0"/>
              <a:t> kommt</a:t>
            </a:r>
            <a:r>
              <a:rPr lang="de-CH" dirty="0"/>
              <a:t>. </a:t>
            </a:r>
            <a:endParaRPr lang="de-CH" dirty="0" smtClean="0"/>
          </a:p>
          <a:p>
            <a:pPr>
              <a:buFont typeface="Arial" panose="020B0604020202020204" pitchFamily="34" charset="0"/>
              <a:buChar char="•"/>
            </a:pPr>
            <a:endParaRPr lang="de-CH" dirty="0"/>
          </a:p>
          <a:p>
            <a:pPr>
              <a:buFont typeface="Arial" panose="020B0604020202020204" pitchFamily="34" charset="0"/>
              <a:buChar char="•"/>
            </a:pPr>
            <a:r>
              <a:rPr lang="de-CH" dirty="0"/>
              <a:t>Im </a:t>
            </a:r>
            <a:r>
              <a:rPr lang="de-CH" b="1" dirty="0"/>
              <a:t>psychiatrischen Notfall</a:t>
            </a:r>
            <a:r>
              <a:rPr lang="de-CH" dirty="0"/>
              <a:t> wird durch die Pflegeperson bzw. den Dienstarzt </a:t>
            </a:r>
            <a:r>
              <a:rPr lang="de-CH" b="1" dirty="0"/>
              <a:t>schnellstmöglich</a:t>
            </a:r>
            <a:r>
              <a:rPr lang="de-CH" dirty="0"/>
              <a:t> die dem Notfall angepassten </a:t>
            </a:r>
            <a:r>
              <a:rPr lang="de-CH" b="1" dirty="0"/>
              <a:t>Einsatzkräfte</a:t>
            </a:r>
            <a:r>
              <a:rPr lang="de-CH" dirty="0"/>
              <a:t> avisiert (Rettung, Polizei). Der Patient wird durch diese an den Standort </a:t>
            </a:r>
            <a:r>
              <a:rPr lang="de-CH" dirty="0" err="1"/>
              <a:t>Lenggstrasse</a:t>
            </a:r>
            <a:r>
              <a:rPr lang="de-CH" dirty="0"/>
              <a:t> gebracht und auf eine </a:t>
            </a:r>
            <a:r>
              <a:rPr lang="de-CH" b="1" dirty="0"/>
              <a:t>Akut-Station transferiert </a:t>
            </a:r>
            <a:r>
              <a:rPr lang="de-CH" sz="1400" dirty="0"/>
              <a:t>(Vorgehen wie bei Übertritt im Haus) </a:t>
            </a:r>
          </a:p>
          <a:p>
            <a:pPr>
              <a:buFont typeface="Arial" panose="020B0604020202020204" pitchFamily="34" charset="0"/>
              <a:buChar char="•"/>
            </a:pPr>
            <a:endParaRPr lang="de-CH" dirty="0"/>
          </a:p>
          <a:p>
            <a:pPr>
              <a:buFont typeface="Arial" panose="020B0604020202020204" pitchFamily="34" charset="0"/>
              <a:buChar char="•"/>
            </a:pPr>
            <a:r>
              <a:rPr lang="de-CH" dirty="0"/>
              <a:t>In einem </a:t>
            </a:r>
            <a:r>
              <a:rPr lang="de-CH" b="1" dirty="0"/>
              <a:t>somatischen Notfall</a:t>
            </a:r>
            <a:r>
              <a:rPr lang="de-CH" dirty="0"/>
              <a:t> wird durch die entscheidungskompetente Fachkraft (Pflege, Arzt) </a:t>
            </a:r>
            <a:r>
              <a:rPr lang="de-CH" b="1" dirty="0"/>
              <a:t>schnellstmöglich</a:t>
            </a:r>
            <a:r>
              <a:rPr lang="de-CH" dirty="0"/>
              <a:t> die </a:t>
            </a:r>
            <a:r>
              <a:rPr lang="de-CH" b="1" dirty="0"/>
              <a:t>Rettung</a:t>
            </a:r>
            <a:r>
              <a:rPr lang="de-CH" dirty="0"/>
              <a:t> avisiert und der/die Patientin in ein </a:t>
            </a:r>
            <a:r>
              <a:rPr lang="de-CH" b="1" dirty="0"/>
              <a:t>somatisches Spital transferiert</a:t>
            </a:r>
            <a:r>
              <a:rPr lang="de-CH" dirty="0"/>
              <a:t>. </a:t>
            </a:r>
            <a:r>
              <a:rPr lang="de-CH" sz="1400" dirty="0"/>
              <a:t>Das Vorgehen entspricht dem Transfer von im Haus stationären Patienten an eine somatische Klinik. (Patienten ankündigen, Kurzbericht schicken etc.)</a:t>
            </a:r>
          </a:p>
          <a:p>
            <a:pPr>
              <a:buFont typeface="Arial" panose="020B0604020202020204" pitchFamily="34" charset="0"/>
              <a:buChar char="•"/>
            </a:pPr>
            <a:endParaRPr lang="de-CH"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26</a:t>
            </a:fld>
            <a:endParaRPr lang="de-CH" dirty="0"/>
          </a:p>
        </p:txBody>
      </p:sp>
    </p:spTree>
    <p:extLst>
      <p:ext uri="{BB962C8B-B14F-4D97-AF65-F5344CB8AC3E}">
        <p14:creationId xmlns:p14="http://schemas.microsoft.com/office/powerpoint/2010/main" val="24505807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	</a:t>
            </a:r>
            <a:br>
              <a:rPr lang="de-CH" dirty="0"/>
            </a:br>
            <a:r>
              <a:rPr lang="de-CH" dirty="0"/>
              <a:t>Notfälle</a:t>
            </a:r>
          </a:p>
        </p:txBody>
      </p:sp>
      <p:sp>
        <p:nvSpPr>
          <p:cNvPr id="3" name="Inhaltsplatzhalter 2"/>
          <p:cNvSpPr>
            <a:spLocks noGrp="1"/>
          </p:cNvSpPr>
          <p:nvPr>
            <p:ph idx="1"/>
            <p:custDataLst>
              <p:tags r:id="rId2"/>
            </p:custDataLst>
          </p:nvPr>
        </p:nvSpPr>
        <p:spPr/>
        <p:txBody>
          <a:bodyPr/>
          <a:lstStyle/>
          <a:p>
            <a:r>
              <a:rPr lang="de-CH" b="1" dirty="0"/>
              <a:t>Merkblatt für </a:t>
            </a:r>
            <a:r>
              <a:rPr lang="de-CH" b="1" dirty="0" smtClean="0"/>
              <a:t>den Dienstarzt:</a:t>
            </a:r>
          </a:p>
          <a:p>
            <a:endParaRPr lang="de-CH" b="1" dirty="0"/>
          </a:p>
          <a:p>
            <a:endParaRPr lang="de-CH" dirty="0"/>
          </a:p>
          <a:p>
            <a:pPr>
              <a:buFont typeface="Arial" panose="020B0604020202020204" pitchFamily="34" charset="0"/>
              <a:buChar char="•"/>
            </a:pPr>
            <a:r>
              <a:rPr lang="de-CH" b="1" dirty="0"/>
              <a:t>Ein Hausbesuch der Home Treatment Patienten durch die Dienstärzte ist in keinem Fall angedacht.</a:t>
            </a:r>
          </a:p>
          <a:p>
            <a:pPr marL="0" indent="0"/>
            <a:endParaRPr lang="de-CH" b="1"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27</a:t>
            </a:fld>
            <a:endParaRPr lang="de-CH" dirty="0"/>
          </a:p>
        </p:txBody>
      </p:sp>
    </p:spTree>
    <p:extLst>
      <p:ext uri="{BB962C8B-B14F-4D97-AF65-F5344CB8AC3E}">
        <p14:creationId xmlns:p14="http://schemas.microsoft.com/office/powerpoint/2010/main" val="39500436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Home Treatment</a:t>
            </a:r>
            <a:br>
              <a:rPr lang="de-CH" dirty="0" smtClean="0"/>
            </a:br>
            <a:r>
              <a:rPr lang="de-CH" dirty="0" smtClean="0"/>
              <a:t>Was bedeutet das für mich?</a:t>
            </a:r>
            <a:endParaRPr lang="de-CH" dirty="0"/>
          </a:p>
        </p:txBody>
      </p:sp>
      <p:sp>
        <p:nvSpPr>
          <p:cNvPr id="3" name="Foliennummernplatzhalter 2"/>
          <p:cNvSpPr>
            <a:spLocks noGrp="1"/>
          </p:cNvSpPr>
          <p:nvPr>
            <p:ph type="sldNum" sz="quarter" idx="10"/>
            <p:custDataLst>
              <p:tags r:id="rId2"/>
            </p:custDataLst>
          </p:nvPr>
        </p:nvSpPr>
        <p:spPr/>
        <p:txBody>
          <a:bodyPr/>
          <a:lstStyle/>
          <a:p>
            <a:pPr>
              <a:defRPr/>
            </a:pPr>
            <a:fld id="{181BC7F1-CB29-4F04-86B9-F67DB559A91C}" type="slidenum">
              <a:rPr lang="de-CH" smtClean="0"/>
              <a:pPr>
                <a:defRPr/>
              </a:pPr>
              <a:t>28</a:t>
            </a:fld>
            <a:endParaRPr lang="de-CH" dirty="0"/>
          </a:p>
        </p:txBody>
      </p:sp>
    </p:spTree>
    <p:extLst>
      <p:ext uri="{BB962C8B-B14F-4D97-AF65-F5344CB8AC3E}">
        <p14:creationId xmlns:p14="http://schemas.microsoft.com/office/powerpoint/2010/main" val="11491753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Home Treatment</a:t>
            </a:r>
            <a:br>
              <a:rPr lang="de-CH" dirty="0" smtClean="0"/>
            </a:br>
            <a:r>
              <a:rPr lang="de-CH" dirty="0" smtClean="0"/>
              <a:t>Was bedeutet das für mich?</a:t>
            </a:r>
            <a:endParaRPr lang="de-CH" dirty="0"/>
          </a:p>
        </p:txBody>
      </p:sp>
      <p:sp>
        <p:nvSpPr>
          <p:cNvPr id="3" name="Inhaltsplatzhalter 2"/>
          <p:cNvSpPr>
            <a:spLocks noGrp="1"/>
          </p:cNvSpPr>
          <p:nvPr>
            <p:ph idx="1"/>
            <p:custDataLst>
              <p:tags r:id="rId2"/>
            </p:custDataLst>
          </p:nvPr>
        </p:nvSpPr>
        <p:spPr/>
        <p:txBody>
          <a:bodyPr/>
          <a:lstStyle/>
          <a:p>
            <a:pPr>
              <a:lnSpc>
                <a:spcPct val="150000"/>
              </a:lnSpc>
            </a:pPr>
            <a:r>
              <a:rPr lang="de-CH" b="1" dirty="0" err="1" smtClean="0"/>
              <a:t>Behandler</a:t>
            </a:r>
            <a:r>
              <a:rPr lang="de-CH" b="1" dirty="0" smtClean="0"/>
              <a:t>/</a:t>
            </a:r>
            <a:r>
              <a:rPr lang="de-CH" b="1" dirty="0" err="1" smtClean="0"/>
              <a:t>Behandlerin</a:t>
            </a:r>
            <a:r>
              <a:rPr lang="de-CH" b="1" dirty="0" smtClean="0"/>
              <a:t>:</a:t>
            </a:r>
          </a:p>
          <a:p>
            <a:pPr>
              <a:lnSpc>
                <a:spcPct val="150000"/>
              </a:lnSpc>
            </a:pPr>
            <a:endParaRPr lang="de-CH" dirty="0"/>
          </a:p>
          <a:p>
            <a:pPr>
              <a:lnSpc>
                <a:spcPct val="150000"/>
              </a:lnSpc>
              <a:buFont typeface="Arial" panose="020B0604020202020204" pitchFamily="34" charset="0"/>
              <a:buChar char="•"/>
            </a:pPr>
            <a:r>
              <a:rPr lang="de-CH" dirty="0" smtClean="0"/>
              <a:t>Bei potentiellem Home Treatment Patienten niederschwellige Kontaktaufnahme mit dem Home Treatment </a:t>
            </a:r>
            <a:r>
              <a:rPr lang="de-CH" b="1" dirty="0" smtClean="0"/>
              <a:t>044 384 2858 </a:t>
            </a:r>
            <a:r>
              <a:rPr lang="de-CH" dirty="0"/>
              <a:t>oder via </a:t>
            </a:r>
            <a:r>
              <a:rPr lang="de-CH" dirty="0" smtClean="0"/>
              <a:t>Mail </a:t>
            </a:r>
            <a:r>
              <a:rPr lang="de-CH" dirty="0" smtClean="0">
                <a:hlinkClick r:id="rId5"/>
              </a:rPr>
              <a:t>HomeTreatment@puk.zh.ch</a:t>
            </a:r>
            <a:r>
              <a:rPr lang="de-CH" dirty="0" smtClean="0"/>
              <a:t>; </a:t>
            </a:r>
            <a:r>
              <a:rPr lang="de-CH" dirty="0" smtClean="0">
                <a:hlinkClick r:id="rId6"/>
              </a:rPr>
              <a:t>philipp.stix@puk.zh.ch</a:t>
            </a:r>
            <a:r>
              <a:rPr lang="de-CH" dirty="0" smtClean="0"/>
              <a:t> 044 384 2860</a:t>
            </a:r>
            <a:endParaRPr lang="de-CH" b="1" dirty="0" smtClean="0"/>
          </a:p>
          <a:p>
            <a:pPr>
              <a:lnSpc>
                <a:spcPct val="150000"/>
              </a:lnSpc>
              <a:buFont typeface="Arial" panose="020B0604020202020204" pitchFamily="34" charset="0"/>
              <a:buChar char="•"/>
            </a:pPr>
            <a:r>
              <a:rPr lang="de-CH" b="1" dirty="0"/>
              <a:t>Nur Mut! Im Zweifel anrufen</a:t>
            </a:r>
            <a:r>
              <a:rPr lang="de-CH" b="1" dirty="0" smtClean="0"/>
              <a:t>!</a:t>
            </a:r>
          </a:p>
          <a:p>
            <a:pPr>
              <a:lnSpc>
                <a:spcPct val="150000"/>
              </a:lnSpc>
              <a:buFont typeface="Arial" panose="020B0604020202020204" pitchFamily="34" charset="0"/>
              <a:buChar char="•"/>
            </a:pPr>
            <a:r>
              <a:rPr lang="de-CH" dirty="0" smtClean="0"/>
              <a:t>Planung des weiteren Vorgehens</a:t>
            </a:r>
          </a:p>
          <a:p>
            <a:pPr>
              <a:lnSpc>
                <a:spcPct val="150000"/>
              </a:lnSpc>
              <a:buFont typeface="Arial" panose="020B0604020202020204" pitchFamily="34" charset="0"/>
              <a:buChar char="•"/>
            </a:pPr>
            <a:r>
              <a:rPr lang="de-CH" dirty="0" smtClean="0"/>
              <a:t>Patienten über Home Treatment </a:t>
            </a:r>
            <a:r>
              <a:rPr lang="de-CH" b="1" dirty="0" smtClean="0"/>
              <a:t>informieren</a:t>
            </a:r>
          </a:p>
          <a:p>
            <a:pPr>
              <a:lnSpc>
                <a:spcPct val="150000"/>
              </a:lnSpc>
              <a:buFont typeface="Arial" panose="020B0604020202020204" pitchFamily="34" charset="0"/>
              <a:buChar char="•"/>
            </a:pPr>
            <a:r>
              <a:rPr lang="de-CH" b="1" dirty="0" smtClean="0"/>
              <a:t>Home Treatment kann mir die Arbeit erleichtern!</a:t>
            </a:r>
            <a:endParaRPr lang="de-CH" b="1"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29</a:t>
            </a:fld>
            <a:endParaRPr lang="de-CH" dirty="0"/>
          </a:p>
        </p:txBody>
      </p:sp>
    </p:spTree>
    <p:extLst>
      <p:ext uri="{BB962C8B-B14F-4D97-AF65-F5344CB8AC3E}">
        <p14:creationId xmlns:p14="http://schemas.microsoft.com/office/powerpoint/2010/main" val="1855681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a:t>Was ist das?</a:t>
            </a:r>
          </a:p>
        </p:txBody>
      </p:sp>
      <p:pic>
        <p:nvPicPr>
          <p:cNvPr id="5" name="Inhaltsplatzhalter 4"/>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869406" y="1377950"/>
            <a:ext cx="3476625" cy="4635500"/>
          </a:xfrm>
        </p:spPr>
      </p:pic>
      <p:sp>
        <p:nvSpPr>
          <p:cNvPr id="4" name="Foliennummernplatzhalter 3"/>
          <p:cNvSpPr>
            <a:spLocks noGrp="1"/>
          </p:cNvSpPr>
          <p:nvPr>
            <p:ph type="sldNum" sz="quarter" idx="10"/>
            <p:custDataLst>
              <p:tags r:id="rId2"/>
            </p:custDataLst>
          </p:nvPr>
        </p:nvSpPr>
        <p:spPr/>
        <p:txBody>
          <a:bodyPr/>
          <a:lstStyle/>
          <a:p>
            <a:pPr>
              <a:defRPr/>
            </a:pPr>
            <a:fld id="{E23EC4FB-952C-4AB1-BD85-EDEE35A776F9}" type="slidenum">
              <a:rPr lang="de-CH" smtClean="0"/>
              <a:pPr>
                <a:defRPr/>
              </a:pPr>
              <a:t>3</a:t>
            </a:fld>
            <a:endParaRPr lang="de-CH" dirty="0"/>
          </a:p>
        </p:txBody>
      </p:sp>
    </p:spTree>
    <p:extLst>
      <p:ext uri="{BB962C8B-B14F-4D97-AF65-F5344CB8AC3E}">
        <p14:creationId xmlns:p14="http://schemas.microsoft.com/office/powerpoint/2010/main" val="387228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smtClean="0"/>
              <a:t>Checkliste</a:t>
            </a:r>
            <a:br>
              <a:rPr lang="de-CH" dirty="0" smtClean="0"/>
            </a:br>
            <a:endParaRPr lang="de-CH" dirty="0"/>
          </a:p>
        </p:txBody>
      </p:sp>
      <p:sp>
        <p:nvSpPr>
          <p:cNvPr id="3" name="Foliennummernplatzhalter 2"/>
          <p:cNvSpPr>
            <a:spLocks noGrp="1"/>
          </p:cNvSpPr>
          <p:nvPr>
            <p:ph type="sldNum" sz="quarter" idx="10"/>
            <p:custDataLst>
              <p:tags r:id="rId2"/>
            </p:custDataLst>
          </p:nvPr>
        </p:nvSpPr>
        <p:spPr/>
        <p:txBody>
          <a:bodyPr/>
          <a:lstStyle/>
          <a:p>
            <a:pPr>
              <a:defRPr/>
            </a:pPr>
            <a:fld id="{181BC7F1-CB29-4F04-86B9-F67DB559A91C}" type="slidenum">
              <a:rPr lang="de-CH" smtClean="0"/>
              <a:pPr>
                <a:defRPr/>
              </a:pPr>
              <a:t>30</a:t>
            </a:fld>
            <a:endParaRPr lang="de-CH" dirty="0"/>
          </a:p>
        </p:txBody>
      </p:sp>
    </p:spTree>
    <p:extLst>
      <p:ext uri="{BB962C8B-B14F-4D97-AF65-F5344CB8AC3E}">
        <p14:creationId xmlns:p14="http://schemas.microsoft.com/office/powerpoint/2010/main" val="35341896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Home Treatment</a:t>
            </a:r>
            <a:br>
              <a:rPr lang="de-CH" dirty="0" smtClean="0"/>
            </a:br>
            <a:r>
              <a:rPr lang="de-CH" dirty="0" smtClean="0"/>
              <a:t>Checkliste</a:t>
            </a:r>
            <a:endParaRPr lang="de-CH" dirty="0"/>
          </a:p>
        </p:txBody>
      </p:sp>
      <p:sp>
        <p:nvSpPr>
          <p:cNvPr id="3" name="Inhaltsplatzhalter 2"/>
          <p:cNvSpPr>
            <a:spLocks noGrp="1"/>
          </p:cNvSpPr>
          <p:nvPr>
            <p:ph idx="1"/>
            <p:custDataLst>
              <p:tags r:id="rId2"/>
            </p:custDataLst>
          </p:nvPr>
        </p:nvSpPr>
        <p:spPr/>
        <p:txBody>
          <a:bodyPr/>
          <a:lstStyle/>
          <a:p>
            <a:pPr marL="0" indent="0"/>
            <a:r>
              <a:rPr lang="de-CH" b="1" dirty="0" smtClean="0"/>
              <a:t>Screening:</a:t>
            </a:r>
          </a:p>
          <a:p>
            <a:pPr>
              <a:buFont typeface="Wingdings" panose="05000000000000000000" pitchFamily="2" charset="2"/>
              <a:buChar char="ü"/>
            </a:pPr>
            <a:endParaRPr lang="de-CH" dirty="0"/>
          </a:p>
          <a:p>
            <a:pPr>
              <a:lnSpc>
                <a:spcPct val="150000"/>
              </a:lnSpc>
              <a:buFont typeface="Wingdings" panose="05000000000000000000" pitchFamily="2" charset="2"/>
              <a:buChar char="ü"/>
            </a:pPr>
            <a:r>
              <a:rPr lang="de-CH" dirty="0" smtClean="0"/>
              <a:t>Patient zwischen 18 und 65 Jahre alt?</a:t>
            </a:r>
          </a:p>
          <a:p>
            <a:pPr>
              <a:lnSpc>
                <a:spcPct val="150000"/>
              </a:lnSpc>
              <a:buFont typeface="Wingdings" panose="05000000000000000000" pitchFamily="2" charset="2"/>
              <a:buChar char="ü"/>
            </a:pPr>
            <a:r>
              <a:rPr lang="de-CH" dirty="0" smtClean="0"/>
              <a:t>Eigener Wohnsitz im Einzugsgebiet der KPPP?</a:t>
            </a:r>
          </a:p>
          <a:p>
            <a:pPr>
              <a:lnSpc>
                <a:spcPct val="150000"/>
              </a:lnSpc>
              <a:buFont typeface="Wingdings" panose="05000000000000000000" pitchFamily="2" charset="2"/>
              <a:buChar char="ü"/>
            </a:pPr>
            <a:r>
              <a:rPr lang="de-CH" dirty="0" smtClean="0"/>
              <a:t> Absprachefähig?</a:t>
            </a:r>
          </a:p>
          <a:p>
            <a:pPr>
              <a:lnSpc>
                <a:spcPct val="150000"/>
              </a:lnSpc>
              <a:buFont typeface="Wingdings" panose="05000000000000000000" pitchFamily="2" charset="2"/>
              <a:buChar char="ü"/>
            </a:pPr>
            <a:r>
              <a:rPr lang="de-CH" dirty="0" smtClean="0"/>
              <a:t>Kann der Patient vom Angebot profitieren?</a:t>
            </a:r>
          </a:p>
          <a:p>
            <a:pPr>
              <a:lnSpc>
                <a:spcPct val="150000"/>
              </a:lnSpc>
              <a:buFont typeface="Wingdings" panose="05000000000000000000" pitchFamily="2" charset="2"/>
              <a:buChar char="ü"/>
            </a:pPr>
            <a:r>
              <a:rPr lang="de-CH" dirty="0" smtClean="0"/>
              <a:t>Ist der Patient einverstanden?</a:t>
            </a:r>
          </a:p>
          <a:p>
            <a:pPr>
              <a:buFont typeface="Wingdings" panose="05000000000000000000" pitchFamily="2" charset="2"/>
              <a:buChar char="ü"/>
            </a:pPr>
            <a:endParaRPr lang="de-CH" dirty="0"/>
          </a:p>
          <a:p>
            <a:pPr marL="0" indent="0"/>
            <a:r>
              <a:rPr lang="de-CH" dirty="0" smtClean="0"/>
              <a:t>Ja? Dann </a:t>
            </a:r>
            <a:r>
              <a:rPr lang="de-CH" sz="2400" b="1" dirty="0" smtClean="0"/>
              <a:t>2858</a:t>
            </a:r>
            <a:r>
              <a:rPr lang="de-CH" dirty="0" smtClean="0"/>
              <a:t>!</a:t>
            </a:r>
            <a:endParaRPr lang="de-CH"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31</a:t>
            </a:fld>
            <a:endParaRPr lang="de-CH" dirty="0"/>
          </a:p>
        </p:txBody>
      </p:sp>
    </p:spTree>
    <p:extLst>
      <p:ext uri="{BB962C8B-B14F-4D97-AF65-F5344CB8AC3E}">
        <p14:creationId xmlns:p14="http://schemas.microsoft.com/office/powerpoint/2010/main" val="1390556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smtClean="0"/>
              <a:t>Vielen Dank für die Aufmerksamkeit!</a:t>
            </a:r>
            <a:br>
              <a:rPr lang="de-CH" dirty="0" smtClean="0"/>
            </a:br>
            <a:r>
              <a:rPr lang="de-CH" dirty="0" smtClean="0"/>
              <a:t>Fragen?</a:t>
            </a:r>
            <a:endParaRPr lang="de-CH" dirty="0"/>
          </a:p>
        </p:txBody>
      </p:sp>
      <p:pic>
        <p:nvPicPr>
          <p:cNvPr id="5" name="Inhaltsplatzhalter 4"/>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2869406" y="1377950"/>
            <a:ext cx="3476625" cy="4635500"/>
          </a:xfrm>
        </p:spPr>
      </p:pic>
      <p:sp>
        <p:nvSpPr>
          <p:cNvPr id="4" name="Foliennummernplatzhalter 3"/>
          <p:cNvSpPr>
            <a:spLocks noGrp="1"/>
          </p:cNvSpPr>
          <p:nvPr>
            <p:ph type="sldNum" sz="quarter" idx="10"/>
            <p:custDataLst>
              <p:tags r:id="rId2"/>
            </p:custDataLst>
          </p:nvPr>
        </p:nvSpPr>
        <p:spPr/>
        <p:txBody>
          <a:bodyPr/>
          <a:lstStyle/>
          <a:p>
            <a:pPr>
              <a:defRPr/>
            </a:pPr>
            <a:fld id="{E23EC4FB-952C-4AB1-BD85-EDEE35A776F9}" type="slidenum">
              <a:rPr lang="de-CH" smtClean="0"/>
              <a:pPr>
                <a:defRPr/>
              </a:pPr>
              <a:t>32</a:t>
            </a:fld>
            <a:endParaRPr lang="de-CH" dirty="0"/>
          </a:p>
        </p:txBody>
      </p:sp>
    </p:spTree>
    <p:extLst>
      <p:ext uri="{BB962C8B-B14F-4D97-AF65-F5344CB8AC3E}">
        <p14:creationId xmlns:p14="http://schemas.microsoft.com/office/powerpoint/2010/main" val="4255738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custDataLst>
              <p:tags r:id="rId1"/>
            </p:custDataLst>
          </p:nvPr>
        </p:nvSpPr>
        <p:spPr/>
        <p:txBody>
          <a:bodyPr/>
          <a:lstStyle/>
          <a:p>
            <a:pPr>
              <a:defRPr/>
            </a:pPr>
            <a:fld id="{91D02C84-1B35-4626-B6CD-FEC2DA49A0A6}" type="slidenum">
              <a:rPr lang="de-CH" smtClean="0"/>
              <a:pPr>
                <a:defRPr/>
              </a:pPr>
              <a:t>4</a:t>
            </a:fld>
            <a:endParaRPr lang="de-CH" dirty="0"/>
          </a:p>
        </p:txBody>
      </p:sp>
      <p:sp>
        <p:nvSpPr>
          <p:cNvPr id="5123" name="Rectangle 2"/>
          <p:cNvSpPr>
            <a:spLocks noGrp="1" noChangeArrowheads="1"/>
          </p:cNvSpPr>
          <p:nvPr>
            <p:ph type="title"/>
            <p:custDataLst>
              <p:tags r:id="rId2"/>
            </p:custDataLst>
          </p:nvPr>
        </p:nvSpPr>
        <p:spPr/>
        <p:txBody>
          <a:bodyPr/>
          <a:lstStyle/>
          <a:p>
            <a:pPr eaLnBrk="1" hangingPunct="1"/>
            <a:r>
              <a:rPr lang="de-CH" dirty="0" smtClean="0"/>
              <a:t>Home Treatment</a:t>
            </a:r>
            <a:r>
              <a:rPr lang="de-CH" dirty="0"/>
              <a:t/>
            </a:r>
            <a:br>
              <a:rPr lang="de-CH" dirty="0"/>
            </a:br>
            <a:r>
              <a:rPr lang="de-CH" dirty="0" smtClean="0"/>
              <a:t>Was ist das?</a:t>
            </a:r>
          </a:p>
        </p:txBody>
      </p:sp>
      <p:sp>
        <p:nvSpPr>
          <p:cNvPr id="5124" name="Rectangle 3"/>
          <p:cNvSpPr>
            <a:spLocks noGrp="1" noChangeArrowheads="1"/>
          </p:cNvSpPr>
          <p:nvPr>
            <p:ph type="body" idx="1"/>
            <p:custDataLst>
              <p:tags r:id="rId3"/>
            </p:custDataLst>
          </p:nvPr>
        </p:nvSpPr>
        <p:spPr/>
        <p:txBody>
          <a:bodyPr/>
          <a:lstStyle/>
          <a:p>
            <a:pPr marL="0" indent="0" eaLnBrk="1" hangingPunct="1">
              <a:lnSpc>
                <a:spcPct val="150000"/>
              </a:lnSpc>
            </a:pPr>
            <a:r>
              <a:rPr lang="de-CH" b="1" dirty="0" smtClean="0"/>
              <a:t>Allgemein:</a:t>
            </a:r>
          </a:p>
          <a:p>
            <a:pPr marL="285750" indent="-285750" eaLnBrk="1" hangingPunct="1">
              <a:lnSpc>
                <a:spcPct val="150000"/>
              </a:lnSpc>
              <a:buFont typeface="Arial" panose="020B0604020202020204" pitchFamily="34" charset="0"/>
              <a:buChar char="•"/>
            </a:pPr>
            <a:r>
              <a:rPr lang="de-CH" b="1" dirty="0" smtClean="0"/>
              <a:t>Aufsuchende </a:t>
            </a:r>
            <a:r>
              <a:rPr lang="de-CH" b="1" dirty="0"/>
              <a:t>Behandlung </a:t>
            </a:r>
            <a:r>
              <a:rPr lang="de-CH" dirty="0"/>
              <a:t>akut psychiatrisch erkrankter Patienten durch ein </a:t>
            </a:r>
            <a:r>
              <a:rPr lang="de-CH" dirty="0" smtClean="0"/>
              <a:t> durch ein multiprofessionelles Behandlungsteam </a:t>
            </a:r>
            <a:r>
              <a:rPr lang="de-CH" dirty="0"/>
              <a:t>im häuslichen Umfeld für begrenzte </a:t>
            </a:r>
            <a:r>
              <a:rPr lang="de-CH" dirty="0" smtClean="0"/>
              <a:t>Zeit</a:t>
            </a:r>
          </a:p>
          <a:p>
            <a:pPr marL="285750" indent="-285750" eaLnBrk="1" hangingPunct="1">
              <a:lnSpc>
                <a:spcPct val="150000"/>
              </a:lnSpc>
              <a:buFont typeface="Arial" panose="020B0604020202020204" pitchFamily="34" charset="0"/>
              <a:buChar char="•"/>
            </a:pPr>
            <a:r>
              <a:rPr lang="de-CH" dirty="0" smtClean="0"/>
              <a:t>Versorgung </a:t>
            </a:r>
            <a:r>
              <a:rPr lang="de-CH" b="1" dirty="0" smtClean="0"/>
              <a:t>24/7</a:t>
            </a:r>
          </a:p>
          <a:p>
            <a:pPr marL="285750" indent="-285750" eaLnBrk="1" hangingPunct="1">
              <a:lnSpc>
                <a:spcPct val="150000"/>
              </a:lnSpc>
              <a:buFont typeface="Arial" panose="020B0604020202020204" pitchFamily="34" charset="0"/>
              <a:buChar char="•"/>
            </a:pPr>
            <a:r>
              <a:rPr lang="de-CH" dirty="0" smtClean="0"/>
              <a:t>Alternative </a:t>
            </a:r>
            <a:r>
              <a:rPr lang="de-CH" dirty="0"/>
              <a:t>zur herkömmlichen </a:t>
            </a:r>
            <a:r>
              <a:rPr lang="de-CH" dirty="0" smtClean="0"/>
              <a:t>Spitalbehandlung (</a:t>
            </a:r>
            <a:r>
              <a:rPr lang="de-CH" b="1" dirty="0" smtClean="0"/>
              <a:t>Stationsersetzend</a:t>
            </a:r>
            <a:r>
              <a:rPr lang="de-CH" dirty="0" smtClean="0"/>
              <a:t>)</a:t>
            </a:r>
          </a:p>
          <a:p>
            <a:pPr marL="285750" indent="-285750" eaLnBrk="1" hangingPunct="1">
              <a:lnSpc>
                <a:spcPct val="150000"/>
              </a:lnSpc>
              <a:buFont typeface="Arial" panose="020B0604020202020204" pitchFamily="34" charset="0"/>
              <a:buChar char="•"/>
            </a:pPr>
            <a:r>
              <a:rPr lang="de-CH" dirty="0" smtClean="0"/>
              <a:t>Bereits in USA, GB, AUS etabliert</a:t>
            </a:r>
          </a:p>
          <a:p>
            <a:pPr marL="285750" indent="-285750" eaLnBrk="1" hangingPunct="1">
              <a:lnSpc>
                <a:spcPct val="150000"/>
              </a:lnSpc>
              <a:buFont typeface="Arial" panose="020B0604020202020204" pitchFamily="34" charset="0"/>
              <a:buChar char="•"/>
            </a:pPr>
            <a:r>
              <a:rPr lang="de-CH" dirty="0" smtClean="0"/>
              <a:t>Im deutschsprachigen Raum noch wenig bekannt </a:t>
            </a:r>
            <a:endParaRPr lang="de-CH" dirty="0"/>
          </a:p>
          <a:p>
            <a:pPr marL="0" indent="0" eaLnBrk="1" hangingPunct="1">
              <a:lnSpc>
                <a:spcPct val="150000"/>
              </a:lnSpc>
            </a:pPr>
            <a:endParaRPr lang="de-CH" dirty="0" smtClean="0"/>
          </a:p>
        </p:txBody>
      </p:sp>
    </p:spTree>
    <p:extLst>
      <p:ext uri="{BB962C8B-B14F-4D97-AF65-F5344CB8AC3E}">
        <p14:creationId xmlns:p14="http://schemas.microsoft.com/office/powerpoint/2010/main" val="1305681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a:t>Was ist das?</a:t>
            </a:r>
          </a:p>
        </p:txBody>
      </p:sp>
      <p:sp>
        <p:nvSpPr>
          <p:cNvPr id="3" name="Inhaltsplatzhalter 2"/>
          <p:cNvSpPr>
            <a:spLocks noGrp="1"/>
          </p:cNvSpPr>
          <p:nvPr>
            <p:ph idx="1"/>
            <p:custDataLst>
              <p:tags r:id="rId2"/>
            </p:custDataLst>
          </p:nvPr>
        </p:nvSpPr>
        <p:spPr/>
        <p:txBody>
          <a:bodyPr/>
          <a:lstStyle/>
          <a:p>
            <a:r>
              <a:rPr lang="de-CH" b="1" dirty="0" smtClean="0"/>
              <a:t>Im Speziellen:</a:t>
            </a:r>
          </a:p>
          <a:p>
            <a:endParaRPr lang="de-CH" dirty="0"/>
          </a:p>
          <a:p>
            <a:pPr>
              <a:lnSpc>
                <a:spcPct val="150000"/>
              </a:lnSpc>
              <a:buFont typeface="Arial" panose="020B0604020202020204" pitchFamily="34" charset="0"/>
              <a:buChar char="•"/>
            </a:pPr>
            <a:r>
              <a:rPr lang="de-CH" dirty="0" smtClean="0"/>
              <a:t>Eine seit </a:t>
            </a:r>
            <a:r>
              <a:rPr lang="de-CH" b="1" dirty="0" smtClean="0"/>
              <a:t>01.04.2016</a:t>
            </a:r>
            <a:r>
              <a:rPr lang="de-CH" dirty="0" smtClean="0"/>
              <a:t> bestehende Abteilung des ZAPE / KPPP / PUK</a:t>
            </a:r>
          </a:p>
          <a:p>
            <a:pPr>
              <a:lnSpc>
                <a:spcPct val="150000"/>
              </a:lnSpc>
              <a:buFont typeface="Arial" panose="020B0604020202020204" pitchFamily="34" charset="0"/>
              <a:buChar char="•"/>
            </a:pPr>
            <a:endParaRPr lang="de-CH" dirty="0"/>
          </a:p>
          <a:p>
            <a:pPr>
              <a:lnSpc>
                <a:spcPct val="150000"/>
              </a:lnSpc>
              <a:buFont typeface="Arial" panose="020B0604020202020204" pitchFamily="34" charset="0"/>
              <a:buChar char="•"/>
            </a:pPr>
            <a:r>
              <a:rPr lang="de-CH" dirty="0" smtClean="0"/>
              <a:t>Zentrale: Standort </a:t>
            </a:r>
            <a:r>
              <a:rPr lang="de-CH" dirty="0" err="1" smtClean="0"/>
              <a:t>Lenggstrasse</a:t>
            </a:r>
            <a:r>
              <a:rPr lang="de-CH" dirty="0" smtClean="0"/>
              <a:t>, </a:t>
            </a:r>
            <a:r>
              <a:rPr lang="de-CH" b="1" dirty="0" smtClean="0"/>
              <a:t>Trakt D0</a:t>
            </a:r>
          </a:p>
          <a:p>
            <a:pPr>
              <a:lnSpc>
                <a:spcPct val="150000"/>
              </a:lnSpc>
              <a:buFont typeface="Arial" panose="020B0604020202020204" pitchFamily="34" charset="0"/>
              <a:buChar char="•"/>
            </a:pPr>
            <a:endParaRPr lang="de-CH" dirty="0"/>
          </a:p>
          <a:p>
            <a:pPr>
              <a:lnSpc>
                <a:spcPct val="150000"/>
              </a:lnSpc>
              <a:buFont typeface="Arial" panose="020B0604020202020204" pitchFamily="34" charset="0"/>
              <a:buChar char="•"/>
            </a:pPr>
            <a:r>
              <a:rPr lang="de-CH" dirty="0" smtClean="0"/>
              <a:t>Aktuell </a:t>
            </a:r>
            <a:r>
              <a:rPr lang="de-CH" b="1" dirty="0" smtClean="0"/>
              <a:t>15 Mitarbeiter </a:t>
            </a:r>
            <a:r>
              <a:rPr lang="de-CH" dirty="0" smtClean="0"/>
              <a:t>(9 Pflegefachkräfte, 2 Assistenzärzte, 1 Ergotherapeutin, 1 Psychologin, 1 Mitarbeiterin Soziale Arbeit, 1 Oberarzt) und </a:t>
            </a:r>
            <a:r>
              <a:rPr lang="de-CH" b="1" dirty="0"/>
              <a:t>3</a:t>
            </a:r>
            <a:r>
              <a:rPr lang="de-CH" b="1" dirty="0" smtClean="0"/>
              <a:t> Autos</a:t>
            </a:r>
          </a:p>
          <a:p>
            <a:pPr>
              <a:lnSpc>
                <a:spcPct val="150000"/>
              </a:lnSpc>
              <a:buFont typeface="Arial" panose="020B0604020202020204" pitchFamily="34" charset="0"/>
              <a:buChar char="•"/>
            </a:pPr>
            <a:endParaRPr lang="de-CH" dirty="0"/>
          </a:p>
          <a:p>
            <a:pPr>
              <a:lnSpc>
                <a:spcPct val="150000"/>
              </a:lnSpc>
              <a:buFont typeface="Arial" panose="020B0604020202020204" pitchFamily="34" charset="0"/>
              <a:buChar char="•"/>
            </a:pPr>
            <a:r>
              <a:rPr lang="de-CH" dirty="0" smtClean="0"/>
              <a:t>Kapazität von </a:t>
            </a:r>
            <a:r>
              <a:rPr lang="de-CH" b="1" dirty="0" smtClean="0"/>
              <a:t>14 Betten</a:t>
            </a:r>
            <a:endParaRPr lang="de-CH" dirty="0"/>
          </a:p>
          <a:p>
            <a:pPr>
              <a:lnSpc>
                <a:spcPct val="150000"/>
              </a:lnSpc>
              <a:buFont typeface="Arial" panose="020B0604020202020204" pitchFamily="34" charset="0"/>
              <a:buChar char="•"/>
            </a:pPr>
            <a:endParaRPr lang="de-CH" dirty="0" smtClean="0"/>
          </a:p>
          <a:p>
            <a:endParaRPr lang="de-CH" dirty="0"/>
          </a:p>
          <a:p>
            <a:endParaRPr lang="de-CH" dirty="0"/>
          </a:p>
        </p:txBody>
      </p:sp>
      <p:sp>
        <p:nvSpPr>
          <p:cNvPr id="4" name="Foliennummernplatzhalter 3"/>
          <p:cNvSpPr>
            <a:spLocks noGrp="1"/>
          </p:cNvSpPr>
          <p:nvPr>
            <p:ph type="sldNum" sz="quarter" idx="10"/>
            <p:custDataLst>
              <p:tags r:id="rId3"/>
            </p:custDataLst>
          </p:nvPr>
        </p:nvSpPr>
        <p:spPr/>
        <p:txBody>
          <a:bodyPr/>
          <a:lstStyle/>
          <a:p>
            <a:pPr>
              <a:defRPr/>
            </a:pPr>
            <a:fld id="{E23EC4FB-952C-4AB1-BD85-EDEE35A776F9}" type="slidenum">
              <a:rPr lang="de-CH" smtClean="0"/>
              <a:pPr>
                <a:defRPr/>
              </a:pPr>
              <a:t>5</a:t>
            </a:fld>
            <a:endParaRPr lang="de-CH" dirty="0"/>
          </a:p>
        </p:txBody>
      </p:sp>
    </p:spTree>
    <p:extLst>
      <p:ext uri="{BB962C8B-B14F-4D97-AF65-F5344CB8AC3E}">
        <p14:creationId xmlns:p14="http://schemas.microsoft.com/office/powerpoint/2010/main" val="2647313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a:t>Was leisten die?</a:t>
            </a:r>
          </a:p>
        </p:txBody>
      </p:sp>
      <p:sp>
        <p:nvSpPr>
          <p:cNvPr id="3" name="Foliennummernplatzhalter 2"/>
          <p:cNvSpPr>
            <a:spLocks noGrp="1"/>
          </p:cNvSpPr>
          <p:nvPr>
            <p:ph type="sldNum" sz="quarter" idx="10"/>
            <p:custDataLst>
              <p:tags r:id="rId2"/>
            </p:custDataLst>
          </p:nvPr>
        </p:nvSpPr>
        <p:spPr/>
        <p:txBody>
          <a:bodyPr/>
          <a:lstStyle/>
          <a:p>
            <a:pPr>
              <a:defRPr/>
            </a:pPr>
            <a:fld id="{181BC7F1-CB29-4F04-86B9-F67DB559A91C}" type="slidenum">
              <a:rPr lang="de-CH" smtClean="0"/>
              <a:pPr>
                <a:defRPr/>
              </a:pPr>
              <a:t>6</a:t>
            </a:fld>
            <a:endParaRPr lang="de-CH" dirty="0"/>
          </a:p>
        </p:txBody>
      </p:sp>
    </p:spTree>
    <p:extLst>
      <p:ext uri="{BB962C8B-B14F-4D97-AF65-F5344CB8AC3E}">
        <p14:creationId xmlns:p14="http://schemas.microsoft.com/office/powerpoint/2010/main" val="4052390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custDataLst>
              <p:tags r:id="rId1"/>
            </p:custDataLst>
          </p:nvPr>
        </p:nvSpPr>
        <p:spPr/>
        <p:txBody>
          <a:bodyPr/>
          <a:lstStyle/>
          <a:p>
            <a:pPr>
              <a:defRPr/>
            </a:pPr>
            <a:fld id="{91D02C84-1B35-4626-B6CD-FEC2DA49A0A6}" type="slidenum">
              <a:rPr lang="de-CH" smtClean="0"/>
              <a:pPr>
                <a:defRPr/>
              </a:pPr>
              <a:t>7</a:t>
            </a:fld>
            <a:endParaRPr lang="de-CH" dirty="0"/>
          </a:p>
        </p:txBody>
      </p:sp>
      <p:sp>
        <p:nvSpPr>
          <p:cNvPr id="5123" name="Rectangle 2"/>
          <p:cNvSpPr>
            <a:spLocks noGrp="1" noChangeArrowheads="1"/>
          </p:cNvSpPr>
          <p:nvPr>
            <p:ph type="title"/>
            <p:custDataLst>
              <p:tags r:id="rId2"/>
            </p:custDataLst>
          </p:nvPr>
        </p:nvSpPr>
        <p:spPr/>
        <p:txBody>
          <a:bodyPr/>
          <a:lstStyle/>
          <a:p>
            <a:pPr eaLnBrk="1" hangingPunct="1"/>
            <a:r>
              <a:rPr lang="de-CH" dirty="0"/>
              <a:t>Home Treatment</a:t>
            </a:r>
            <a:br>
              <a:rPr lang="de-CH" dirty="0"/>
            </a:br>
            <a:r>
              <a:rPr lang="de-CH" dirty="0"/>
              <a:t>Was </a:t>
            </a:r>
            <a:r>
              <a:rPr lang="de-CH" dirty="0" smtClean="0"/>
              <a:t>leisten die?</a:t>
            </a:r>
          </a:p>
        </p:txBody>
      </p:sp>
      <p:sp>
        <p:nvSpPr>
          <p:cNvPr id="5124" name="Rectangle 3"/>
          <p:cNvSpPr>
            <a:spLocks noGrp="1" noChangeArrowheads="1"/>
          </p:cNvSpPr>
          <p:nvPr>
            <p:ph type="body" idx="1"/>
            <p:custDataLst>
              <p:tags r:id="rId3"/>
            </p:custDataLst>
          </p:nvPr>
        </p:nvSpPr>
        <p:spPr/>
        <p:txBody>
          <a:bodyPr/>
          <a:lstStyle/>
          <a:p>
            <a:pPr marL="0" indent="0" eaLnBrk="1" hangingPunct="1"/>
            <a:r>
              <a:rPr lang="de-CH" dirty="0"/>
              <a:t>Das Home Treatment bietet </a:t>
            </a:r>
            <a:r>
              <a:rPr lang="de-CH" b="1" dirty="0"/>
              <a:t>grundsätzlich vergleichbare Angebote</a:t>
            </a:r>
            <a:r>
              <a:rPr lang="de-CH" dirty="0"/>
              <a:t> wie eine </a:t>
            </a:r>
            <a:r>
              <a:rPr lang="de-CH" b="1" dirty="0"/>
              <a:t>Akutstation </a:t>
            </a:r>
            <a:r>
              <a:rPr lang="de-CH" dirty="0"/>
              <a:t>zur Abklärung, Behandlung und Betreuung von Patientinnen und Patienten mit akuten psychischen Erkrankungen und Krisen</a:t>
            </a:r>
            <a:r>
              <a:rPr lang="de-CH" dirty="0" smtClean="0"/>
              <a:t>:</a:t>
            </a:r>
          </a:p>
          <a:p>
            <a:pPr marL="0" indent="0" eaLnBrk="1" hangingPunct="1"/>
            <a:endParaRPr lang="de-CH" dirty="0" smtClean="0"/>
          </a:p>
          <a:p>
            <a:pPr marL="285750" indent="-285750" eaLnBrk="1" hangingPunct="1">
              <a:buFont typeface="Arial" panose="020B0604020202020204" pitchFamily="34" charset="0"/>
              <a:buChar char="•"/>
            </a:pPr>
            <a:r>
              <a:rPr lang="de-CH" dirty="0"/>
              <a:t>diagnostische Abklärungen</a:t>
            </a:r>
          </a:p>
          <a:p>
            <a:pPr marL="285750" indent="-285750" eaLnBrk="1" hangingPunct="1">
              <a:buFont typeface="Arial" panose="020B0604020202020204" pitchFamily="34" charset="0"/>
              <a:buChar char="•"/>
            </a:pPr>
            <a:endParaRPr lang="de-CH" dirty="0"/>
          </a:p>
          <a:p>
            <a:pPr marL="285750" indent="-285750" eaLnBrk="1" hangingPunct="1">
              <a:buFont typeface="Arial" panose="020B0604020202020204" pitchFamily="34" charset="0"/>
              <a:buChar char="•"/>
            </a:pPr>
            <a:r>
              <a:rPr lang="de-CH" dirty="0"/>
              <a:t>medikamentöse Behandlung</a:t>
            </a:r>
          </a:p>
          <a:p>
            <a:pPr marL="285750" indent="-285750" eaLnBrk="1" hangingPunct="1">
              <a:buFont typeface="Arial" panose="020B0604020202020204" pitchFamily="34" charset="0"/>
              <a:buChar char="•"/>
            </a:pPr>
            <a:endParaRPr lang="de-CH" dirty="0"/>
          </a:p>
          <a:p>
            <a:pPr marL="285750" indent="-285750" eaLnBrk="1" hangingPunct="1">
              <a:buFont typeface="Arial" panose="020B0604020202020204" pitchFamily="34" charset="0"/>
              <a:buChar char="•"/>
            </a:pPr>
            <a:r>
              <a:rPr lang="de-CH" dirty="0"/>
              <a:t>psychotherapeutische Kurzzeitinterventionen </a:t>
            </a:r>
          </a:p>
          <a:p>
            <a:pPr marL="285750" indent="-285750" eaLnBrk="1" hangingPunct="1">
              <a:buFont typeface="Arial" panose="020B0604020202020204" pitchFamily="34" charset="0"/>
              <a:buChar char="•"/>
            </a:pPr>
            <a:endParaRPr lang="de-CH" dirty="0"/>
          </a:p>
          <a:p>
            <a:pPr marL="285750" indent="-285750" eaLnBrk="1" hangingPunct="1">
              <a:buFont typeface="Arial" panose="020B0604020202020204" pitchFamily="34" charset="0"/>
              <a:buChar char="•"/>
            </a:pPr>
            <a:r>
              <a:rPr lang="de-CH" dirty="0"/>
              <a:t>Einzeltherapien durch Psychologen, </a:t>
            </a:r>
            <a:r>
              <a:rPr lang="de-CH" dirty="0" smtClean="0"/>
              <a:t>Ergotherapeuten</a:t>
            </a:r>
          </a:p>
          <a:p>
            <a:pPr marL="285750" indent="-285750" eaLnBrk="1" hangingPunct="1">
              <a:buFont typeface="Arial" panose="020B0604020202020204" pitchFamily="34" charset="0"/>
              <a:buChar char="•"/>
            </a:pPr>
            <a:endParaRPr lang="de-CH" dirty="0"/>
          </a:p>
          <a:p>
            <a:pPr marL="285750" indent="-285750" eaLnBrk="1" hangingPunct="1">
              <a:buFont typeface="Arial" panose="020B0604020202020204" pitchFamily="34" charset="0"/>
              <a:buChar char="•"/>
            </a:pPr>
            <a:r>
              <a:rPr lang="de-CH" dirty="0"/>
              <a:t>soziale Beratung</a:t>
            </a:r>
          </a:p>
          <a:p>
            <a:pPr marL="285750" indent="-285750" eaLnBrk="1" hangingPunct="1">
              <a:buFont typeface="Arial" panose="020B0604020202020204" pitchFamily="34" charset="0"/>
              <a:buChar char="•"/>
            </a:pPr>
            <a:endParaRPr lang="de-CH" dirty="0"/>
          </a:p>
          <a:p>
            <a:pPr marL="285750" indent="-285750" eaLnBrk="1" hangingPunct="1">
              <a:buFont typeface="Arial" panose="020B0604020202020204" pitchFamily="34" charset="0"/>
              <a:buChar char="•"/>
            </a:pPr>
            <a:endParaRPr lang="de-CH" dirty="0" smtClean="0"/>
          </a:p>
        </p:txBody>
      </p:sp>
    </p:spTree>
    <p:extLst>
      <p:ext uri="{BB962C8B-B14F-4D97-AF65-F5344CB8AC3E}">
        <p14:creationId xmlns:p14="http://schemas.microsoft.com/office/powerpoint/2010/main" val="1305681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custDataLst>
              <p:tags r:id="rId1"/>
            </p:custDataLst>
          </p:nvPr>
        </p:nvSpPr>
        <p:spPr/>
        <p:txBody>
          <a:bodyPr/>
          <a:lstStyle/>
          <a:p>
            <a:r>
              <a:rPr lang="de-CH" dirty="0"/>
              <a:t>Home Treatment</a:t>
            </a:r>
            <a:br>
              <a:rPr lang="de-CH" dirty="0"/>
            </a:br>
            <a:r>
              <a:rPr lang="de-CH" dirty="0"/>
              <a:t>Wie funktioniert das?</a:t>
            </a:r>
          </a:p>
        </p:txBody>
      </p:sp>
      <p:sp>
        <p:nvSpPr>
          <p:cNvPr id="3" name="Foliennummernplatzhalter 2"/>
          <p:cNvSpPr>
            <a:spLocks noGrp="1"/>
          </p:cNvSpPr>
          <p:nvPr>
            <p:ph type="sldNum" sz="quarter" idx="10"/>
            <p:custDataLst>
              <p:tags r:id="rId2"/>
            </p:custDataLst>
          </p:nvPr>
        </p:nvSpPr>
        <p:spPr/>
        <p:txBody>
          <a:bodyPr/>
          <a:lstStyle/>
          <a:p>
            <a:pPr>
              <a:defRPr/>
            </a:pPr>
            <a:fld id="{181BC7F1-CB29-4F04-86B9-F67DB559A91C}" type="slidenum">
              <a:rPr lang="de-CH" smtClean="0"/>
              <a:pPr>
                <a:defRPr/>
              </a:pPr>
              <a:t>8</a:t>
            </a:fld>
            <a:endParaRPr lang="de-CH" dirty="0"/>
          </a:p>
        </p:txBody>
      </p:sp>
    </p:spTree>
    <p:extLst>
      <p:ext uri="{BB962C8B-B14F-4D97-AF65-F5344CB8AC3E}">
        <p14:creationId xmlns:p14="http://schemas.microsoft.com/office/powerpoint/2010/main" val="3562187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custDataLst>
              <p:tags r:id="rId1"/>
            </p:custDataLst>
          </p:nvPr>
        </p:nvSpPr>
        <p:spPr/>
        <p:txBody>
          <a:bodyPr/>
          <a:lstStyle/>
          <a:p>
            <a:pPr>
              <a:defRPr/>
            </a:pPr>
            <a:fld id="{91D02C84-1B35-4626-B6CD-FEC2DA49A0A6}" type="slidenum">
              <a:rPr lang="de-CH" smtClean="0"/>
              <a:pPr>
                <a:defRPr/>
              </a:pPr>
              <a:t>9</a:t>
            </a:fld>
            <a:endParaRPr lang="de-CH" dirty="0"/>
          </a:p>
        </p:txBody>
      </p:sp>
      <p:sp>
        <p:nvSpPr>
          <p:cNvPr id="5123" name="Rectangle 2"/>
          <p:cNvSpPr>
            <a:spLocks noGrp="1" noChangeArrowheads="1"/>
          </p:cNvSpPr>
          <p:nvPr>
            <p:ph type="title"/>
            <p:custDataLst>
              <p:tags r:id="rId2"/>
            </p:custDataLst>
          </p:nvPr>
        </p:nvSpPr>
        <p:spPr/>
        <p:txBody>
          <a:bodyPr/>
          <a:lstStyle/>
          <a:p>
            <a:pPr eaLnBrk="1" hangingPunct="1"/>
            <a:r>
              <a:rPr lang="de-CH" dirty="0" smtClean="0"/>
              <a:t>Home Treatment</a:t>
            </a:r>
            <a:br>
              <a:rPr lang="de-CH" dirty="0" smtClean="0"/>
            </a:br>
            <a:r>
              <a:rPr lang="de-CH" dirty="0" smtClean="0"/>
              <a:t>Wie funktioniert das?</a:t>
            </a:r>
          </a:p>
        </p:txBody>
      </p:sp>
      <p:sp>
        <p:nvSpPr>
          <p:cNvPr id="5124" name="Rectangle 3"/>
          <p:cNvSpPr>
            <a:spLocks noGrp="1" noChangeArrowheads="1"/>
          </p:cNvSpPr>
          <p:nvPr>
            <p:ph type="body" idx="1"/>
            <p:custDataLst>
              <p:tags r:id="rId3"/>
            </p:custDataLst>
          </p:nvPr>
        </p:nvSpPr>
        <p:spPr/>
        <p:txBody>
          <a:bodyPr/>
          <a:lstStyle/>
          <a:p>
            <a:pPr marL="0" indent="0" eaLnBrk="1" hangingPunct="1">
              <a:lnSpc>
                <a:spcPct val="150000"/>
              </a:lnSpc>
            </a:pPr>
            <a:r>
              <a:rPr lang="de-CH" dirty="0" smtClean="0"/>
              <a:t>Im </a:t>
            </a:r>
            <a:r>
              <a:rPr lang="de-CH" b="1" dirty="0" smtClean="0"/>
              <a:t>Einverständnis</a:t>
            </a:r>
            <a:r>
              <a:rPr lang="de-CH" dirty="0" smtClean="0"/>
              <a:t> der zu Behandelnden und ev. der Mitbewohner erfolgt die individuelle akutpsychiatrische Behandlung </a:t>
            </a:r>
            <a:r>
              <a:rPr lang="de-CH" b="1" dirty="0" smtClean="0"/>
              <a:t>gemäss Behandlungsplan </a:t>
            </a:r>
            <a:r>
              <a:rPr lang="de-CH" dirty="0" smtClean="0"/>
              <a:t>(Rahmen, was wir bieten können) und </a:t>
            </a:r>
            <a:r>
              <a:rPr lang="de-CH" b="1" dirty="0" smtClean="0"/>
              <a:t>Behandlungsvereinbarung</a:t>
            </a:r>
            <a:r>
              <a:rPr lang="de-CH" dirty="0" smtClean="0"/>
              <a:t> (Inhalt, was wir mit dem Patienten vereinbaren) vorwiegend </a:t>
            </a:r>
            <a:r>
              <a:rPr lang="de-CH" b="1" dirty="0" smtClean="0"/>
              <a:t>im häuslichen Umfeld</a:t>
            </a:r>
            <a:r>
              <a:rPr lang="de-CH" dirty="0" smtClean="0"/>
              <a:t>, sowie ev. teilweise am </a:t>
            </a:r>
            <a:r>
              <a:rPr lang="de-CH" b="1" dirty="0" smtClean="0"/>
              <a:t>Standort </a:t>
            </a:r>
            <a:r>
              <a:rPr lang="de-CH" b="1" dirty="0" err="1" smtClean="0"/>
              <a:t>Lenggstrasse</a:t>
            </a:r>
            <a:r>
              <a:rPr lang="de-CH" b="1" dirty="0" smtClean="0"/>
              <a:t> </a:t>
            </a:r>
            <a:r>
              <a:rPr lang="de-CH" dirty="0" smtClean="0"/>
              <a:t>(z.B.: Gruppentherapie) </a:t>
            </a:r>
          </a:p>
          <a:p>
            <a:pPr marL="0" indent="0" eaLnBrk="1" hangingPunct="1">
              <a:lnSpc>
                <a:spcPct val="150000"/>
              </a:lnSpc>
            </a:pPr>
            <a:endParaRPr lang="de-CH" dirty="0"/>
          </a:p>
          <a:p>
            <a:pPr marL="0" indent="0" eaLnBrk="1" hangingPunct="1">
              <a:lnSpc>
                <a:spcPct val="150000"/>
              </a:lnSpc>
            </a:pPr>
            <a:endParaRPr lang="de-CH" dirty="0" smtClean="0"/>
          </a:p>
          <a:p>
            <a:pPr marL="0" indent="0" eaLnBrk="1" hangingPunct="1"/>
            <a:endParaRPr lang="de-CH" dirty="0" smtClean="0"/>
          </a:p>
          <a:p>
            <a:pPr marL="0" indent="0" eaLnBrk="1" hangingPunct="1"/>
            <a:endParaRPr lang="de-CH" dirty="0"/>
          </a:p>
        </p:txBody>
      </p:sp>
    </p:spTree>
    <p:extLst>
      <p:ext uri="{BB962C8B-B14F-4D97-AF65-F5344CB8AC3E}">
        <p14:creationId xmlns:p14="http://schemas.microsoft.com/office/powerpoint/2010/main" val="130568179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FFICEATWORKPOWERPOINTMASTERTEMPLATECONFIGURATION" val="&lt;!--Created with officeatwork--&gt;&#10;&lt;MasterTemplateConfiguration&gt;&#10;  &lt;TableOfContentsCollection /&gt;&#10;  &lt;ThemeDefinition&gt;&#10;    &lt;DefaultThemeDefinition&gt;&lt;/DefaultThemeDefinition&gt;&#10;    &lt;PresentationThemeDefinition&gt;&lt;/PresentationThemeDefinition&gt;&#10;    &lt;SlideThemeDefinition&gt;&lt;/SlideThemeDefinition&gt;&#10;    &lt;ObjectThemeDefinition&gt;&lt;/ObjectThemeDefinition&gt;&#10;  &lt;/ThemeDefinition&gt;&#10;  &lt;MasterProperties&gt;&#10;    &lt;MasterProperty Id=&quot;2004112217333376588294&quot;&gt;&#10;      &lt;Fields&gt;&#10;        &lt;Field Id=&quot;2014050113430167643200&quot; ShowField=&quot;false&quot; /&gt;&#10;        &lt;Field Id=&quot;2010030416385012448864&quot; ShowField=&quot;false&quot; /&gt;&#10;        &lt;Field Id=&quot;2011062114483450322857&quot; ShowField=&quot;false&quot; /&gt;&#10;        &lt;Field Id=&quot;2009113010035001892635&quot; ShowField=&quot;false&quot; /&gt;&#10;        &lt;Field Id=&quot;2011051711051085795864&quot; ShowField=&quot;false&quot; /&gt;&#10;        &lt;Field Id=&quot;2011051711050263502330&quot; ShowField=&quot;false&quot; /&gt;&#10;        &lt;Field Id=&quot;2011051711052008863018&quot; ShowField=&quot;false&quot; /&gt;&#10;        &lt;Field Id=&quot;2005040809241304770672&quot; ShowField=&quot;false&quot; /&gt;&#10;        &lt;Field Id=&quot;2014050115143453074230&quot; ShowField=&quot;false&quot; /&gt;&#10;        &lt;Field Id=&quot;2011042616005387238323&quot; ShowField=&quot;false&quot; /&gt;&#10;        &lt;Field Id=&quot;2011042616013276818706&quot; ShowField=&quot;false&quot; /&gt;&#10;        &lt;Field Id=&quot;2011062210454552558117&quot; ShowField=&quot;false&quot; /&gt;&#10;        &lt;Field Id=&quot;2011062210455318857509&quot; ShowField=&quot;false&quot; /&gt;&#10;        &lt;Field Id=&quot;2011052514170271263515&quot; ShowField=&quot;false&quot; /&gt;&#10;        &lt;Field Id=&quot;2011052514210933375240&quot; ShowField=&quot;false&quot; /&gt;&#10;        &lt;Field Id=&quot;2011052514215490267131&quot; ShowField=&quot;false&quot; /&gt;&#10;        &lt;Field Id=&quot;2011052514223139476024&quot; ShowField=&quot;false&quot; /&gt;&#10;        &lt;Field Id=&quot;2011052514230825170986&quot; ShowField=&quot;false&quot; /&gt;&#10;        &lt;Field Id=&quot;2014043009393198698940&quot; ShowField=&quot;false&quot; /&gt;&#10;        &lt;Field Id=&quot;2014050210204778004162&quot; ShowField=&quot;false&quot; /&gt;&#10;        &lt;Field Id=&quot;2011052514235335405620&quot; ShowField=&quot;false&quot; /&gt;&#10;        &lt;Field Id=&quot;2011061415442165347011&quot; ShowField=&quot;false&quot; /&gt;&#10;        &lt;Field Id=&quot;2011061415475484204906&quot; ShowField=&quot;false&quot; /&gt;&#10;        &lt;Field Id=&quot;2011061415480160362087&quot; ShowField=&quot;false&quot; /&gt;&#10;        &lt;Field Id=&quot;2011061415480706816753&quot; ShowField=&quot;false&quot; /&gt;&#10;        &lt;Field Id=&quot;2011061415481405242443&quot; ShowField=&quot;false&quot; /&gt;&#10;        &lt;Field Id=&quot;2014052612552521221737&quot; ShowField=&quot;false&quot; /&gt;&#10;        &lt;Field Id=&quot;2010032915520270663768&quot; ShowField=&quot;false&quot; /&gt;&#10;        &lt;Field Id=&quot;2014050114594873382213&quot; ShowField=&quot;false&quot; /&gt;&#10;        &lt;Field Id=&quot;2010071616312887805645&quot; ShowField=&quot;false&quot; /&gt;&#10;        &lt;Field Id=&quot;2010071616312990191265&quot; ShowField=&quot;false&quot; /&gt;&#10;        &lt;Field Id=&quot;2014050215135678047176&quot; ShowField=&quot;true&quot; /&gt;&#10;      &lt;/Fields&gt;&#10;    &lt;/MasterProperty&gt;&#10;  &lt;/MasterProperties&gt;&#10;  &lt;ContentItems&gt;&#10;    &lt;ContentItem Language=&quot;2057&quot; IsDefault=&quot;false&quot;&gt;&#10;      &lt;File HasContent=&quot;false&quot; LinkToLanguage=&quot;&quot; /&gt;&#10;    &lt;/ContentItem&gt;&#10;    &lt;ContentItem Language=&quot;2055&quot; IsDefault=&quot;true&quot;&gt;&#10;      &lt;File HasContent=&quot;true&quot; LinkToLanguage=&quot;&quot; /&gt;&#10;    &lt;/ContentItem&gt;&#10;  &lt;/ContentItems&gt;&#10;&lt;/MasterTemplateConfiguration&gt;"/>
  <p:tag name="OFFICEATWORKPOWERPOINTMASTERTEMPLATEID" val="PowerPointPräsentation"/>
  <p:tag name="OFFICEATWORKPRESENTATIONPROJECTID" val="pukzhch"/>
  <p:tag name="OAWWIZARDSTEPS" val="0|1|4"/>
  <p:tag name="ZOAWLANGID" val="2055"/>
  <p:tag name="OAWDOCPROPSOURCE" val="&lt;DocProps&gt;&lt;DocProp UID=&quot;2002122011014149059130932&quot; EntryUID=&quot;2004123010144120300001&quot;&gt;&lt;Field Name=&quot;IDName&quot; Value=&quot;(Benutzerdefiniert)&quot;/&gt;&lt;Field Name=&quot;Gesamtinstitution&quot; Value=&quot;Psychiatrische Universitätsklinik Zürich&quot;/&gt;&lt;Field Name=&quot;DirektionKlinik&quot; Value=&quot;Klinik für Psychiatrie, Psychotherapie und Psychosomatik&quot;/&gt;&lt;Field Name=&quot;DirektionKlinikBriefkopf&quot; Value=&quot;Klinik für Psychiatrie, Psychotherapie &amp;#xA;und Psychosomatik&quot;/&gt;&lt;Field Name=&quot;ZentrumBereich&quot; Value=&quot;Zentrum für Akute Psychische Erkrankungen&quot;/&gt;&lt;Field Name=&quot;ZentrumBereichBriefkopf&quot; Value=&quot;Zentrum für Akute Psychische Erkrankungen&quot;/&gt;&lt;Field Name=&quot;StationAbteilung&quot; Value=&quot;&quot;/&gt;&lt;Field Name=&quot;StationAbteilungBriefkopf&quot; Value=&quot;&quot;/&gt;&lt;Field Name=&quot;Adresszeile1&quot; Value=&quot;Lenggstrasse 31, Postfach 1931&quot;/&gt;&lt;Field Name=&quot;Adresszeile2&quot; Value=&quot;8032 Zürich&quot;/&gt;&lt;Field Name=&quot;Fensterzeile&quot; Value=&quot;Postfach 1931, 8032 Zürich&quot;/&gt;&lt;Field Name=&quot;Ort&quot; Value=&quot;Zürich&quot;/&gt;&lt;Field Name=&quot;Telefon&quot; Value=&quot;+41 (0)44 384 22 37&quot;/&gt;&lt;Field Name=&quot;Telefax&quot; Value=&quot;+41 (0)44 383 44 56&quot;/&gt;&lt;Field Name=&quot;Zentrale&quot; Value=&quot;+41 (0)44 384 21 11&quot;/&gt;&lt;Field Name=&quot;Mail&quot; Value=&quot;&quot;/&gt;&lt;Field Name=&quot;Internet&quot; Value=&quot;www.pukzh.ch&quot;/&gt;&lt;Field Name=&quot;Direktorium1&quot; Value=&quot;Direktor Klinik für Psychiatrie, Psychotherapie und Psychosomatik:&quot;/&gt;&lt;Field Name=&quot;DirektoriumBriefkopf&quot; Value=&quot;Direktor Klinik für Psychiatrie, Psychotherapie &amp;#xA;und Psychosomatik:&quot;/&gt;&lt;Field Name=&quot;Direktorium2&quot; Value=&quot;Prof. Dr. med. Erich Seifritz&quot;/&gt;&lt;Field Name=&quot;Direktorium3&quot; Value=&quot;&quot;/&gt;&lt;Field Name=&quot;LogoFarbig&quot; Value=&quot;%Logos%\PUKLogo.Color.D.2100.490.wmf&quot;/&gt;&lt;Field Name=&quot;LogoSW&quot; Value=&quot;%Logos%\PUKLogo.BW.D.2100.490.wmf&quot;/&gt;&lt;Field Name=&quot;LogoFusszeile&quot; Value=&quot;%Logos%\PUKFooter.BW.D.2100.250.wmf&quot;/&gt;&lt;Field Name=&quot;LogoFarbigQuer&quot; Value=&quot;%Logos%\PUKLogo.Color.Quer.D.2970.490.wmf&quot;/&gt;&lt;Field Name=&quot;LogoSWQuer&quot; Value=&quot;%Logos%\PUKLogo.BW.Quer.D.2970.490.wmf&quot;/&gt;&lt;Field Name=&quot;LogoFusszeileQuer&quot; Value=&quot;%Logos%\PUKFooter.BW.Quer.D.2970.250.wmf&quot;/&gt;&lt;Field Name=&quot;LogoZusatzHochFarbig&quot; Value=&quot;%Logos%\PUK to excellence_color.2100.700.wmf&quot;/&gt;&lt;Field Name=&quot;LogoZusatzHochSW&quot; Value=&quot;%Logos%\PUK to excellence_bw.2100.700.wmf&quot;/&gt;&lt;Field Name=&quot;LogoZusatzQuerFarbig&quot; Value=&quot;%Logos%\PUK to excellence_landscape_color.2970.700.wmf&quot;/&gt;&lt;Field Name=&quot;LogoZusatzQuerSW&quot; Value=&quot;%Logos%\PUK to excellence_landscape_bw.2970.700.wmf&quot;/&gt;&lt;Field Name=&quot;LogoFarbigHochA5&quot; Value=&quot;%Logos%\PUKLogo.Color.D.A5.1480.300.wmf&quot;/&gt;&lt;Field Name=&quot;LogoSWHochA5&quot; Value=&quot;%Logos%\PUKLogo.BW.D.A5.1480.300.wmf&quot;/&gt;&lt;Field Name=&quot;LogoFarbigQuerA5&quot; Value=&quot;%Logos%\PUKLogo.Color.Quer.D.A5.2100.300.wmf&quot;/&gt;&lt;Field Name=&quot;LogoSWQuerA5&quot; Value=&quot;%Logos%\PUKLogo.BW.Quer.D.A5.2100.300.wmf&quot;/&gt;&lt;Field Name=&quot;LogoFusszeileA5&quot; Value=&quot;%Logos%\PUKFooterA5.D.1480.300.wmf&quot;/&gt;&lt;Field Name=&quot;LogoFusszeileQuerA5&quot; Value=&quot;%Logos%\PUKFooterQuerA5.D.2100.300.wmf&quot;/&gt;&lt;Field Name=&quot;LogoFarbigHochA3&quot; Value=&quot;%Logos%\PUKLogo.Color.D.A3.2970.350.wmf&quot;/&gt;&lt;Field Name=&quot;LogoSWHochA3&quot; Value=&quot;%Logos%\PUKLogo.BW.D.A3.2970.350.wmf&quot;/&gt;&lt;Field Name=&quot;LogoFarbigQuerA3&quot; Value=&quot;%Logos%\PUKLogo.Color.Quer.D.A3.4200.350.wmf&quot;/&gt;&lt;Field Name=&quot;LogoSWQuerA3&quot; Value=&quot;%Logos%\PUKLogo.BW.Quer.D.A3.4200.350.wmf&quot;/&gt;&lt;Field Name=&quot;LogoFusszeileA3&quot; Value=&quot;%Logos%\PUKFooterA3.D.2970.250.wmf&quot;/&gt;&lt;Field Name=&quot;LogoFusszeileQuerA3&quot; Value=&quot;%Logos%\PUKFooterQuerA3.D.4200.250.wmf&quot;/&gt;&lt;Field Name=&quot;LogoFarbigPP&quot; Value=&quot;%Logos%\PUKLogo.PP.Color.D.2540.1905.wmf&quot;/&gt;&lt;Field Name=&quot;FusszeilePP&quot; Value=&quot;Klinik für Psychiatrie, Psychotherapie und Psychosomatik, Zentrum für Akute Psychische Erkrankungen&quot;/&gt;&lt;Field Name=&quot;LogoFarbigPP1&quot; Value=&quot;%Logos%\PUKLogo.PP1.Color.D.2100.2970.wmf&quot;/&gt;&lt;Field Name=&quot;LogoFarbigPP3&quot; Value=&quot;%Logos%\PUKLogo.PP3.Color.D.2100.2970.wmf&quot;/&gt;&lt;/DocProp&gt;&lt;DocProp UID=&quot;2006040509495284662868&quot; EntryUID=&quot;2016040408380164194545&quot;&gt;&lt;Field Name=&quot;IDName&quot; Value=&quot;Dr. Philipp Stix, Oberarzt Home Treatment&quot;/&gt;&lt;Field Name=&quot;Name&quot; Value=&quot;Dr. Philipp Stix&quot;/&gt;&lt;Field Name=&quot;Funktion&quot; Value=&quot;Oberarzt Home Treatment&quot;/&gt;&lt;Field Name=&quot;TelefonDirekt&quot; Value=&quot;+41 (0)44 384 2860&quot;/&gt;&lt;Field Name=&quot;EMail&quot; Value=&quot;philipp.stix@puk.zh.ch&quot;/&gt;&lt;/DocProp&gt;&lt;DocProp UID=&quot;2002122010583847234010578&quot; EntryUID=&quot;2016040408380164194545&quot;&gt;&lt;Field Name=&quot;IDName&quot; Value=&quot;Dr. Philipp Stix, Oberarzt Home Treatment&quot;/&gt;&lt;Field Name=&quot;Name&quot; Value=&quot;Dr. Philipp Stix&quot;/&gt;&lt;Field Name=&quot;Funktion&quot; Value=&quot;Oberarzt Home Treatment&quot;/&gt;&lt;Field Name=&quot;TelefonDirekt&quot; Value=&quot;+41 (0)44 384 2860&quot;/&gt;&lt;Field Name=&quot;EMail&quot; Value=&quot;philipp.stix@puk.zh.ch&quot;/&gt;&lt;/DocProp&gt;&lt;DocProp UID=&quot;2003061115381095709037&quot; EntryUID=&quot;2003121817293296325874&quot;&gt;&lt;Field Name=&quot;IDName&quot; Value=&quot;(Leer)&quot;/&gt;&lt;Field Name=&quot;Name&quot; Value=&quot;&quot;/&gt;&lt;Field Name=&quot;Funktion&quot; Value=&quot;&quot;/&gt;&lt;Field Name=&quot;TelefonDirekt&quot; Value=&quot;&quot;/&gt;&lt;Field Name=&quot;EMail&quot; Value=&quot;&quot;/&gt;&lt;/DocProp&gt;&lt;DocProp UID=&quot;2011042715470072349041&quot; EntryUID=&quot;2003121817293296325874&quot;&gt;&lt;Field Name=&quot;IDName&quot; Value=&quot;(Leer)&quot;/&gt;&lt;Field Name=&quot;Name&quot; Value=&quot;&quot;/&gt;&lt;Field Name=&quot;Funktion&quot; Value=&quot;&quot;/&gt;&lt;Field Name=&quot;TelefonDirekt&quot; Value=&quot;&quot;/&gt;&lt;Field Name=&quot;EMail&quot; Value=&quot;&quot;/&gt;&lt;/DocProp&gt;&lt;DocProp UID=&quot;2011042715481766891231&quot; EntryUID=&quot;2003121817293296325874&quot;&gt;&lt;Field Name=&quot;IDName&quot; Value=&quot;(Leer)&quot;/&gt;&lt;Field Name=&quot;Name&quot; Value=&quot;&quot;/&gt;&lt;Field Name=&quot;Funktion&quot; Value=&quot;&quot;/&gt;&lt;Field Name=&quot;TelefonDirekt&quot; Value=&quot;&quot;/&gt;&lt;Field Name=&quot;EMail&quot; Value=&quot;&quot;/&gt;&lt;/DocProp&gt;&lt;DocProp UID=&quot;2004112217333376588294&quot; EntryUID=&quot;2004123010144120300001&quot;&gt;&lt;Field UID=&quot;2010032915520270663768&quot; Name=&quot;Date&quot; Value=&quot;10.05.2016&quot;/&gt;&lt;Field UID=&quot;2010071616312887805645&quot; Name=&quot;PPTitle&quot; Value=&quot;Home Treatment&quot;/&gt;&lt;Field UID=&quot;2010071616312990191265&quot; Name=&quot;PPSubtitle&quot; Value=&quot;Wir kommen auch zu Ihnen!&quot;/&gt;&lt;Field UID=&quot;2014050215135678047176&quot; Name=&quot;AdditionalAuthors&quot; Value=&quot;&quot;/&gt;&lt;/DocProp&gt;&lt;/DocProps&gt;&#10;"/>
</p:tagLst>
</file>

<file path=ppt/tags/tag10.xml><?xml version="1.0" encoding="utf-8"?>
<p:tagLst xmlns:a="http://schemas.openxmlformats.org/drawingml/2006/main" xmlns:r="http://schemas.openxmlformats.org/officeDocument/2006/relationships" xmlns:p="http://schemas.openxmlformats.org/presentationml/2006/main">
  <p:tag name="ZOAWCODE" val="2002122011014149059130932.DirektionKlinik"/>
  <p:tag name="ZOAWTYPE" val="Text"/>
  <p:tag name="OFFICATWORKEXPRESSIONTAG" val="Klinik für Psychiatrie, Psychotherapie und Psychosomatik"/>
</p:tagLst>
</file>

<file path=ppt/tags/tag100.xml><?xml version="1.0" encoding="utf-8"?>
<p:tagLst xmlns:a="http://schemas.openxmlformats.org/drawingml/2006/main" xmlns:r="http://schemas.openxmlformats.org/officeDocument/2006/relationships" xmlns:p="http://schemas.openxmlformats.org/presentationml/2006/main">
  <p:tag name="OFFICATWORKEXPRESSIONTAG" val="8"/>
</p:tagLst>
</file>

<file path=ppt/tags/tag101.xml><?xml version="1.0" encoding="utf-8"?>
<p:tagLst xmlns:a="http://schemas.openxmlformats.org/drawingml/2006/main" xmlns:r="http://schemas.openxmlformats.org/officeDocument/2006/relationships" xmlns:p="http://schemas.openxmlformats.org/presentationml/2006/main">
  <p:tag name="OFFICATWORKEXPRESSIONTAG" val="2"/>
</p:tagLst>
</file>

<file path=ppt/tags/tag102.xml><?xml version="1.0" encoding="utf-8"?>
<p:tagLst xmlns:a="http://schemas.openxmlformats.org/drawingml/2006/main" xmlns:r="http://schemas.openxmlformats.org/officeDocument/2006/relationships" xmlns:p="http://schemas.openxmlformats.org/presentationml/2006/main">
  <p:tag name="OFFICATWORKEXPRESSIONTAG" val="Home TreatmentWie funktioniert das?"/>
</p:tagLst>
</file>

<file path=ppt/tags/tag103.xml><?xml version="1.0" encoding="utf-8"?>
<p:tagLst xmlns:a="http://schemas.openxmlformats.org/drawingml/2006/main" xmlns:r="http://schemas.openxmlformats.org/officeDocument/2006/relationships" xmlns:p="http://schemas.openxmlformats.org/presentationml/2006/main">
  <p:tag name="OFFICATWORKEXPRESSIONTAG" val="Im Einverständnis der zu Behandelnden und ev. der Mitbewohner erfolgt die individuelle akutpsychiatrische Behandlung gemäss Behandlungsplan (Rahmen, was wir bieten können) und Behandlungsvereinbarung (Inhalt, was wir mit dem Patienten vereinbaren) vorwiegend im häuslichen Umfeld, sowie ev. teilweise am Standort Lenggstrasse (z.B.: Gruppentherapie) &#10;&#10;&#10;&#10;"/>
</p:tagLst>
</file>

<file path=ppt/tags/tag104.xml><?xml version="1.0" encoding="utf-8"?>
<p:tagLst xmlns:a="http://schemas.openxmlformats.org/drawingml/2006/main" xmlns:r="http://schemas.openxmlformats.org/officeDocument/2006/relationships" xmlns:p="http://schemas.openxmlformats.org/presentationml/2006/main">
  <p:tag name="OFFICATWORKEXPRESSIONTAG" val="Home TreatmentWie funktioniert das?"/>
</p:tagLst>
</file>

<file path=ppt/tags/tag105.xml><?xml version="1.0" encoding="utf-8"?>
<p:tagLst xmlns:a="http://schemas.openxmlformats.org/drawingml/2006/main" xmlns:r="http://schemas.openxmlformats.org/officeDocument/2006/relationships" xmlns:p="http://schemas.openxmlformats.org/presentationml/2006/main">
  <p:tag name="OFFICATWORKEXPRESSIONTAG" val="Zu  Tage:&#10;Hausbesuche sind ein essentieller Bestandteil der Behandlung! Das therapeutische Angebot am Standort Lenggstrasse kann ebenfalls genutzt werden.&#10;Frequenz der Hausbesuche:&#10;Pflege: 1-3 x täglich &#10;Assistenzarzt: 2 x wöchentlich (bei Bedarf auch öfter)&#10;Oberarzt: 1x wöchentlich (bei Bedarf auch öfter)&#10;Psychologin, Sozialarbeiterin und Ergotherapeutin bedarfsorientiert&#10;&#10; An Wochenenden ist eine Minderung der Frequenz möglich &#10;"/>
</p:tagLst>
</file>

<file path=ppt/tags/tag106.xml><?xml version="1.0" encoding="utf-8"?>
<p:tagLst xmlns:a="http://schemas.openxmlformats.org/drawingml/2006/main" xmlns:r="http://schemas.openxmlformats.org/officeDocument/2006/relationships" xmlns:p="http://schemas.openxmlformats.org/presentationml/2006/main">
  <p:tag name="OFFICATWORKEXPRESSIONTAG" val="10"/>
</p:tagLst>
</file>

<file path=ppt/tags/tag107.xml><?xml version="1.0" encoding="utf-8"?>
<p:tagLst xmlns:a="http://schemas.openxmlformats.org/drawingml/2006/main" xmlns:r="http://schemas.openxmlformats.org/officeDocument/2006/relationships" xmlns:p="http://schemas.openxmlformats.org/presentationml/2006/main">
  <p:tag name="OFFICATWORKEXPRESSIONTAG" val="2"/>
</p:tagLst>
</file>

<file path=ppt/tags/tag108.xml><?xml version="1.0" encoding="utf-8"?>
<p:tagLst xmlns:a="http://schemas.openxmlformats.org/drawingml/2006/main" xmlns:r="http://schemas.openxmlformats.org/officeDocument/2006/relationships" xmlns:p="http://schemas.openxmlformats.org/presentationml/2006/main">
  <p:tag name="OFFICATWORKEXPRESSIONTAG" val="Home TreatmentWie funktioniert das?"/>
</p:tagLst>
</file>

<file path=ppt/tags/tag109.xml><?xml version="1.0" encoding="utf-8"?>
<p:tagLst xmlns:a="http://schemas.openxmlformats.org/drawingml/2006/main" xmlns:r="http://schemas.openxmlformats.org/officeDocument/2006/relationships" xmlns:p="http://schemas.openxmlformats.org/presentationml/2006/main">
  <p:tag name="OFFICATWORKEXPRESSIONTAG" val="Zu Nacht:&#10;Die psychiatrische Versorgung zu Dienstzeiten (18-8:00), sowie an Wochenenden und Feiertagen ist mittels &#10;&#10;Pikettdienst durch die Pflege&#10;Dienstärzte am Standort Lenggstrasse &#10;&#10;gewährleistet!&#10;&#10;Dazu im Detail später mehr"/>
</p:tagLst>
</file>

<file path=ppt/tags/tag11.xml><?xml version="1.0" encoding="utf-8"?>
<p:tagLst xmlns:a="http://schemas.openxmlformats.org/drawingml/2006/main" xmlns:r="http://schemas.openxmlformats.org/officeDocument/2006/relationships" xmlns:p="http://schemas.openxmlformats.org/presentationml/2006/main">
  <p:tag name="ZOAWCODE" val="2004112217333376588294.Date"/>
  <p:tag name="ZOAWTYPE" val="Text"/>
  <p:tag name="OFFICATWORKEXPRESSIONTAG" val="07.04.2016"/>
</p:tagLst>
</file>

<file path=ppt/tags/tag110.xml><?xml version="1.0" encoding="utf-8"?>
<p:tagLst xmlns:a="http://schemas.openxmlformats.org/drawingml/2006/main" xmlns:r="http://schemas.openxmlformats.org/officeDocument/2006/relationships" xmlns:p="http://schemas.openxmlformats.org/presentationml/2006/main">
  <p:tag name="OFFICATWORKEXPRESSIONTAG" val="Home TreatmentFür wen ist das gedacht?"/>
</p:tagLst>
</file>

<file path=ppt/tags/tag111.xml><?xml version="1.0" encoding="utf-8"?>
<p:tagLst xmlns:a="http://schemas.openxmlformats.org/drawingml/2006/main" xmlns:r="http://schemas.openxmlformats.org/officeDocument/2006/relationships" xmlns:p="http://schemas.openxmlformats.org/presentationml/2006/main">
  <p:tag name="OFFICATWORKEXPRESSIONTAG" val="12"/>
</p:tagLst>
</file>

<file path=ppt/tags/tag112.xml><?xml version="1.0" encoding="utf-8"?>
<p:tagLst xmlns:a="http://schemas.openxmlformats.org/drawingml/2006/main" xmlns:r="http://schemas.openxmlformats.org/officeDocument/2006/relationships" xmlns:p="http://schemas.openxmlformats.org/presentationml/2006/main">
  <p:tag name="OFFICATWORKEXPRESSIONTAG" val="2"/>
</p:tagLst>
</file>

<file path=ppt/tags/tag113.xml><?xml version="1.0" encoding="utf-8"?>
<p:tagLst xmlns:a="http://schemas.openxmlformats.org/drawingml/2006/main" xmlns:r="http://schemas.openxmlformats.org/officeDocument/2006/relationships" xmlns:p="http://schemas.openxmlformats.org/presentationml/2006/main">
  <p:tag name="OFFICATWORKEXPRESSIONTAG" val="Home TreatmentFür wen ist das gedacht? "/>
</p:tagLst>
</file>

<file path=ppt/tags/tag114.xml><?xml version="1.0" encoding="utf-8"?>
<p:tagLst xmlns:a="http://schemas.openxmlformats.org/drawingml/2006/main" xmlns:r="http://schemas.openxmlformats.org/officeDocument/2006/relationships" xmlns:p="http://schemas.openxmlformats.org/presentationml/2006/main">
  <p:tag name="OFFICATWORKEXPRESSIONTAG" val="Aufnahmekriterien:&#10;Akute psychiatrische Erkrankung mit stationärem Behandlungsbedarf&#10;Zwischen 18 und 65 a&#10;Fester und eigener Wohnsitz im Einzugsgebiet der KPPP ohne Limmattalgemeinden"/>
</p:tagLst>
</file>

<file path=ppt/tags/tag115.xml><?xml version="1.0" encoding="utf-8"?>
<p:tagLst xmlns:a="http://schemas.openxmlformats.org/drawingml/2006/main" xmlns:r="http://schemas.openxmlformats.org/officeDocument/2006/relationships" xmlns:p="http://schemas.openxmlformats.org/presentationml/2006/main">
  <p:tag name="OFFICATWORKEXPRESSIONTAG" val="Home TreatmentFür wen ist das gedacht? "/>
</p:tagLst>
</file>

<file path=ppt/tags/tag116.xml><?xml version="1.0" encoding="utf-8"?>
<p:tagLst xmlns:a="http://schemas.openxmlformats.org/drawingml/2006/main" xmlns:r="http://schemas.openxmlformats.org/officeDocument/2006/relationships" xmlns:p="http://schemas.openxmlformats.org/presentationml/2006/main">
  <p:tag name="OFFICATWORKEXPRESSIONTAG" val="14"/>
</p:tagLst>
</file>

<file path=ppt/tags/tag117.xml><?xml version="1.0" encoding="utf-8"?>
<p:tagLst xmlns:a="http://schemas.openxmlformats.org/drawingml/2006/main" xmlns:r="http://schemas.openxmlformats.org/officeDocument/2006/relationships" xmlns:p="http://schemas.openxmlformats.org/presentationml/2006/main">
  <p:tag name="OFFICATWORKEXPRESSIONTAG" val="2"/>
</p:tagLst>
</file>

<file path=ppt/tags/tag118.xml><?xml version="1.0" encoding="utf-8"?>
<p:tagLst xmlns:a="http://schemas.openxmlformats.org/drawingml/2006/main" xmlns:r="http://schemas.openxmlformats.org/officeDocument/2006/relationships" xmlns:p="http://schemas.openxmlformats.org/presentationml/2006/main">
  <p:tag name="OFFICATWORKEXPRESSIONTAG" val="Home TreatmentFür wen ist das gedacht? "/>
</p:tagLst>
</file>

<file path=ppt/tags/tag119.xml><?xml version="1.0" encoding="utf-8"?>
<p:tagLst xmlns:a="http://schemas.openxmlformats.org/drawingml/2006/main" xmlns:r="http://schemas.openxmlformats.org/officeDocument/2006/relationships" xmlns:p="http://schemas.openxmlformats.org/presentationml/2006/main">
  <p:tag name="OFFICATWORKEXPRESSIONTAG" val="Ausschlusskriterien:&#10;&#10;Akute Selbst- und Fremdgefährdung &#10;&#10;Bei fehlender Absprache- und Kooperationsfähigkeit &#10;&#10;akute Intoxikation&#10;&#10;Entzug als hauptsächlicher Behandlungsgrund&#10;&#10;fehlende Zustimmung der Erkrankten oder von Personen, die im selben Haushalt leben&#10;&#10;fehlender fester Wohnsitz&#10;&#10;"/>
</p:tagLst>
</file>

<file path=ppt/tags/tag12.xml><?xml version="1.0" encoding="utf-8"?>
<p:tagLst xmlns:a="http://schemas.openxmlformats.org/drawingml/2006/main" xmlns:r="http://schemas.openxmlformats.org/officeDocument/2006/relationships" xmlns:p="http://schemas.openxmlformats.org/presentationml/2006/main">
  <p:tag name="ZOAWCODE" val="2004112217333376588294.PPTitle"/>
  <p:tag name="ZOAWTYPE" val="Text"/>
  <p:tag name="OFFICATWORKEXPRESSIONTAG" val="Home Treatment"/>
</p:tagLst>
</file>

<file path=ppt/tags/tag120.xml><?xml version="1.0" encoding="utf-8"?>
<p:tagLst xmlns:a="http://schemas.openxmlformats.org/drawingml/2006/main" xmlns:r="http://schemas.openxmlformats.org/officeDocument/2006/relationships" xmlns:p="http://schemas.openxmlformats.org/presentationml/2006/main">
  <p:tag name="OFFICATWORKEXPRESSIONTAG" val="Home TreatmentZugangswege"/>
</p:tagLst>
</file>

<file path=ppt/tags/tag121.xml><?xml version="1.0" encoding="utf-8"?>
<p:tagLst xmlns:a="http://schemas.openxmlformats.org/drawingml/2006/main" xmlns:r="http://schemas.openxmlformats.org/officeDocument/2006/relationships" xmlns:p="http://schemas.openxmlformats.org/presentationml/2006/main">
  <p:tag name="OFFICATWORKEXPRESSIONTAG" val="16"/>
</p:tagLst>
</file>

<file path=ppt/tags/tag122.xml><?xml version="1.0" encoding="utf-8"?>
<p:tagLst xmlns:a="http://schemas.openxmlformats.org/drawingml/2006/main" xmlns:r="http://schemas.openxmlformats.org/officeDocument/2006/relationships" xmlns:p="http://schemas.openxmlformats.org/presentationml/2006/main">
  <p:tag name="OFFICATWORKEXPRESSIONTAG" val="Home TreatmentZugangswege"/>
</p:tagLst>
</file>

<file path=ppt/tags/tag123.xml><?xml version="1.0" encoding="utf-8"?>
<p:tagLst xmlns:a="http://schemas.openxmlformats.org/drawingml/2006/main" xmlns:r="http://schemas.openxmlformats.org/officeDocument/2006/relationships" xmlns:p="http://schemas.openxmlformats.org/presentationml/2006/main">
  <p:tag name="OFFICATWORKEXPRESSIONTAG" val="Es bestehen 3 Zugangswege:&#10;&#10;Direkter Eintritt in das Home Treatment via Triage (8-18h)&#10;Übertritt von Station (möglichst zeitnahe nach Eintritt)&#10;Direkte Anmeldung ist bei dem Team bekannten Patienten möglich&#10;"/>
</p:tagLst>
</file>

<file path=ppt/tags/tag124.xml><?xml version="1.0" encoding="utf-8"?>
<p:tagLst xmlns:a="http://schemas.openxmlformats.org/drawingml/2006/main" xmlns:r="http://schemas.openxmlformats.org/officeDocument/2006/relationships" xmlns:p="http://schemas.openxmlformats.org/presentationml/2006/main">
  <p:tag name="OFFICATWORKEXPRESSIONTAG" val="17"/>
</p:tagLst>
</file>

<file path=ppt/tags/tag125.xml><?xml version="1.0" encoding="utf-8"?>
<p:tagLst xmlns:a="http://schemas.openxmlformats.org/drawingml/2006/main" xmlns:r="http://schemas.openxmlformats.org/officeDocument/2006/relationships" xmlns:p="http://schemas.openxmlformats.org/presentationml/2006/main">
  <p:tag name="OFFICATWORKEXPRESSIONTAG" val="Home TreatmentZugangswege "/>
</p:tagLst>
</file>

<file path=ppt/tags/tag126.xml><?xml version="1.0" encoding="utf-8"?>
<p:tagLst xmlns:a="http://schemas.openxmlformats.org/drawingml/2006/main" xmlns:r="http://schemas.openxmlformats.org/officeDocument/2006/relationships" xmlns:p="http://schemas.openxmlformats.org/presentationml/2006/main">
  <p:tag name="OFFICATWORKEXPRESSIONTAG" val="Eintritte und Übertritten in das Home Treatment sind in der Zeit von 8-18h nach Absprache mit dem Oberarzt (Tel. intern: 2860) möglich.&#10;&#10;Zu Dienstzeiten kann kein Patient in das Home Treatment aufgenommen werden!&#10;"/>
</p:tagLst>
</file>

<file path=ppt/tags/tag127.xml><?xml version="1.0" encoding="utf-8"?>
<p:tagLst xmlns:a="http://schemas.openxmlformats.org/drawingml/2006/main" xmlns:r="http://schemas.openxmlformats.org/officeDocument/2006/relationships" xmlns:p="http://schemas.openxmlformats.org/presentationml/2006/main">
  <p:tag name="OFFICATWORKEXPRESSIONTAG" val="18"/>
</p:tagLst>
</file>

<file path=ppt/tags/tag128.xml><?xml version="1.0" encoding="utf-8"?>
<p:tagLst xmlns:a="http://schemas.openxmlformats.org/drawingml/2006/main" xmlns:r="http://schemas.openxmlformats.org/officeDocument/2006/relationships" xmlns:p="http://schemas.openxmlformats.org/presentationml/2006/main">
  <p:tag name="OFFICATWORKEXPRESSIONTAG" val="Home TreatmentBehandlung"/>
</p:tagLst>
</file>

<file path=ppt/tags/tag129.xml><?xml version="1.0" encoding="utf-8"?>
<p:tagLst xmlns:a="http://schemas.openxmlformats.org/drawingml/2006/main" xmlns:r="http://schemas.openxmlformats.org/officeDocument/2006/relationships" xmlns:p="http://schemas.openxmlformats.org/presentationml/2006/main">
  <p:tag name="OFFICATWORKEXPRESSIONTAG" val="19"/>
</p:tagLst>
</file>

<file path=ppt/tags/tag13.xml><?xml version="1.0" encoding="utf-8"?>
<p:tagLst xmlns:a="http://schemas.openxmlformats.org/drawingml/2006/main" xmlns:r="http://schemas.openxmlformats.org/officeDocument/2006/relationships" xmlns:p="http://schemas.openxmlformats.org/presentationml/2006/main">
  <p:tag name="ZOAWCODE" val="2004112217333376588294.PPSubtitle"/>
  <p:tag name="ZOAWTYPE" val="Text"/>
  <p:tag name="OFFICATWORKEXPRESSIONTAG" val="Wir kommen auch zu Ihnen!"/>
</p:tagLst>
</file>

<file path=ppt/tags/tag130.xml><?xml version="1.0" encoding="utf-8"?>
<p:tagLst xmlns:a="http://schemas.openxmlformats.org/drawingml/2006/main" xmlns:r="http://schemas.openxmlformats.org/officeDocument/2006/relationships" xmlns:p="http://schemas.openxmlformats.org/presentationml/2006/main">
  <p:tag name="OFFICATWORKEXPRESSIONTAG" val="Home TreatmentBehandlung"/>
</p:tagLst>
</file>

<file path=ppt/tags/tag131.xml><?xml version="1.0" encoding="utf-8"?>
<p:tagLst xmlns:a="http://schemas.openxmlformats.org/drawingml/2006/main" xmlns:r="http://schemas.openxmlformats.org/officeDocument/2006/relationships" xmlns:p="http://schemas.openxmlformats.org/presentationml/2006/main">
  <p:tag name="OFFICATWORKEXPRESSIONTAG" val="Eintritt&#10;Behandlung&#10;Austritt"/>
</p:tagLst>
</file>

<file path=ppt/tags/tag132.xml><?xml version="1.0" encoding="utf-8"?>
<p:tagLst xmlns:a="http://schemas.openxmlformats.org/drawingml/2006/main" xmlns:r="http://schemas.openxmlformats.org/officeDocument/2006/relationships" xmlns:p="http://schemas.openxmlformats.org/presentationml/2006/main">
  <p:tag name="OFFICATWORKEXPRESSIONTAG" val="20"/>
</p:tagLst>
</file>

<file path=ppt/tags/tag133.xml><?xml version="1.0" encoding="utf-8"?>
<p:tagLst xmlns:a="http://schemas.openxmlformats.org/drawingml/2006/main" xmlns:r="http://schemas.openxmlformats.org/officeDocument/2006/relationships" xmlns:p="http://schemas.openxmlformats.org/presentationml/2006/main">
  <p:tag name="OFFICATWORKEXPRESSIONTAG" val="Home TreatmentBehandlung "/>
</p:tagLst>
</file>

<file path=ppt/tags/tag134.xml><?xml version="1.0" encoding="utf-8"?>
<p:tagLst xmlns:a="http://schemas.openxmlformats.org/drawingml/2006/main" xmlns:r="http://schemas.openxmlformats.org/officeDocument/2006/relationships" xmlns:p="http://schemas.openxmlformats.org/presentationml/2006/main">
  <p:tag name="OFFICATWORKEXPRESSIONTAG" val="Der Eintritt in das Home Treatment erfolgt im Trakt D0. Das Aufnahme-Procedere umfasst:&#10;Aufklärung über das Angebot&#10;Abklärung der Ein und Ausschlusskriterien&#10;Einverständniserklärung&#10;Aufnahme (Behandlungsvereinbarung, somatische Untersuchung etc…)&#10;&#10;Im Anschluss wird der Patient nach Hause gebracht"/>
</p:tagLst>
</file>

<file path=ppt/tags/tag135.xml><?xml version="1.0" encoding="utf-8"?>
<p:tagLst xmlns:a="http://schemas.openxmlformats.org/drawingml/2006/main" xmlns:r="http://schemas.openxmlformats.org/officeDocument/2006/relationships" xmlns:p="http://schemas.openxmlformats.org/presentationml/2006/main">
  <p:tag name="OFFICATWORKEXPRESSIONTAG" val="21"/>
</p:tagLst>
</file>

<file path=ppt/tags/tag136.xml><?xml version="1.0" encoding="utf-8"?>
<p:tagLst xmlns:a="http://schemas.openxmlformats.org/drawingml/2006/main" xmlns:r="http://schemas.openxmlformats.org/officeDocument/2006/relationships" xmlns:p="http://schemas.openxmlformats.org/presentationml/2006/main">
  <p:tag name="OFFICATWORKEXPRESSIONTAG" val="Home TreatmentBehandlung "/>
</p:tagLst>
</file>

<file path=ppt/tags/tag137.xml><?xml version="1.0" encoding="utf-8"?>
<p:tagLst xmlns:a="http://schemas.openxmlformats.org/drawingml/2006/main" xmlns:r="http://schemas.openxmlformats.org/officeDocument/2006/relationships" xmlns:p="http://schemas.openxmlformats.org/presentationml/2006/main">
  <p:tag name="OFFICATWORKEXPRESSIONTAG" val="Im besten Fall:&#10;&#10;Die Behandlung erfolgt gemäss (dynamischer) Behandlungsvereinbarung auf freiwilliger Basis. Eventuell kann ein bestehender FU durch den Übertritt in das Home Treatment früher aufgehoben werden&#10;&#10;Die Behandlung umfasst die Akutbehandlung, Stabilisierung und Entlassungsplanung. Angehörigenarbeit ist ein wichtiger Bestandteil."/>
</p:tagLst>
</file>

<file path=ppt/tags/tag138.xml><?xml version="1.0" encoding="utf-8"?>
<p:tagLst xmlns:a="http://schemas.openxmlformats.org/drawingml/2006/main" xmlns:r="http://schemas.openxmlformats.org/officeDocument/2006/relationships" xmlns:p="http://schemas.openxmlformats.org/presentationml/2006/main">
  <p:tag name="OFFICATWORKEXPRESSIONTAG" val="22"/>
</p:tagLst>
</file>

<file path=ppt/tags/tag139.xml><?xml version="1.0" encoding="utf-8"?>
<p:tagLst xmlns:a="http://schemas.openxmlformats.org/drawingml/2006/main" xmlns:r="http://schemas.openxmlformats.org/officeDocument/2006/relationships" xmlns:p="http://schemas.openxmlformats.org/presentationml/2006/main">
  <p:tag name="OFFICATWORKEXPRESSIONTAG" val="Home TreatmentBehandlung "/>
</p:tagLst>
</file>

<file path=ppt/tags/tag14.xml><?xml version="1.0" encoding="utf-8"?>
<p:tagLst xmlns:a="http://schemas.openxmlformats.org/drawingml/2006/main" xmlns:r="http://schemas.openxmlformats.org/officeDocument/2006/relationships" xmlns:p="http://schemas.openxmlformats.org/presentationml/2006/main">
  <p:tag name="ZOAWCODE" val="2006040509495284662868.Name"/>
  <p:tag name="ZOAWTYPE" val="Text"/>
  <p:tag name="OFFICATWORKEXPRESSIONTAG" val="Dr. Philipp Stix"/>
</p:tagLst>
</file>

<file path=ppt/tags/tag140.xml><?xml version="1.0" encoding="utf-8"?>
<p:tagLst xmlns:a="http://schemas.openxmlformats.org/drawingml/2006/main" xmlns:r="http://schemas.openxmlformats.org/officeDocument/2006/relationships" xmlns:p="http://schemas.openxmlformats.org/presentationml/2006/main">
  <p:tag name="OFFICATWORKEXPRESSIONTAG" val="Kann auch passieren:&#10;&#10;Bei mangelnder Adhärenz bzw. Wegfall der Absprachefähigkeit ist eine Entlassung des Patienten (in Absprache, in Absentia, gegen ärztlichen Rat), oder ein Übertritt in den stationären Bereich möglich&#10;&#10;Im Akut-Fall muss mit Hilfe der entsprechenden Einsatzkräften (Polizei, Rettung, Notfallpsychiater) für die Sicherheit des Patienten und des Umfeldes gesorgt werden. &#10;"/>
</p:tagLst>
</file>

<file path=ppt/tags/tag141.xml><?xml version="1.0" encoding="utf-8"?>
<p:tagLst xmlns:a="http://schemas.openxmlformats.org/drawingml/2006/main" xmlns:r="http://schemas.openxmlformats.org/officeDocument/2006/relationships" xmlns:p="http://schemas.openxmlformats.org/presentationml/2006/main">
  <p:tag name="OFFICATWORKEXPRESSIONTAG" val="23"/>
</p:tagLst>
</file>

<file path=ppt/tags/tag142.xml><?xml version="1.0" encoding="utf-8"?>
<p:tagLst xmlns:a="http://schemas.openxmlformats.org/drawingml/2006/main" xmlns:r="http://schemas.openxmlformats.org/officeDocument/2006/relationships" xmlns:p="http://schemas.openxmlformats.org/presentationml/2006/main">
  <p:tag name="OFFICATWORKEXPRESSIONTAG" val="Home TreatmentWas bedeutet das für mich?"/>
</p:tagLst>
</file>

<file path=ppt/tags/tag143.xml><?xml version="1.0" encoding="utf-8"?>
<p:tagLst xmlns:a="http://schemas.openxmlformats.org/drawingml/2006/main" xmlns:r="http://schemas.openxmlformats.org/officeDocument/2006/relationships" xmlns:p="http://schemas.openxmlformats.org/presentationml/2006/main">
  <p:tag name="OFFICATWORKEXPRESSIONTAG" val="24"/>
</p:tagLst>
</file>

<file path=ppt/tags/tag144.xml><?xml version="1.0" encoding="utf-8"?>
<p:tagLst xmlns:a="http://schemas.openxmlformats.org/drawingml/2006/main" xmlns:r="http://schemas.openxmlformats.org/officeDocument/2006/relationships" xmlns:p="http://schemas.openxmlformats.org/presentationml/2006/main">
  <p:tag name="OFFICATWORKEXPRESSIONTAG" val="Home Treatment Was bedeutet das für mich? "/>
</p:tagLst>
</file>

<file path=ppt/tags/tag145.xml><?xml version="1.0" encoding="utf-8"?>
<p:tagLst xmlns:a="http://schemas.openxmlformats.org/drawingml/2006/main" xmlns:r="http://schemas.openxmlformats.org/officeDocument/2006/relationships" xmlns:p="http://schemas.openxmlformats.org/presentationml/2006/main">
  <p:tag name="OFFICATWORKEXPRESSIONTAG" val="Merkblatt für den Dienstarzt:&#10;&#10;Zu Dienstzeiten (18-8h) ist die ärztliche Versorgung der Home Treatment Patienten durch die Dienstärzte gewährleistet. &#10;&#10;Wie im bekannten stationären Bereich ist der primäre Ansprechpartner zu Dienstzeiten die Pflege, die für die Patienten via Telefon erreichbar ist (eigener Pikettdienst). Diese sondiert die Problemlage und kann bei Bedarf den/die Patienten/in mit dem Dienstfahrzeug auch vor Ort betreuen.&#10;&#10;Bei ärztlichen Fragen wendet sich die HT-Pflege an den im Standort Lenggstrasse tätigen Dienstarzt. Ärztliche Verordnungen sind wie im bekannten stationären Bereich im MCC möglich. Für Fragen stehen dem Dienstarzt der diensthabende Oberarzt, sowie der Oberarzt des internistischen Dienstes zur Verfügung."/>
</p:tagLst>
</file>

<file path=ppt/tags/tag146.xml><?xml version="1.0" encoding="utf-8"?>
<p:tagLst xmlns:a="http://schemas.openxmlformats.org/drawingml/2006/main" xmlns:r="http://schemas.openxmlformats.org/officeDocument/2006/relationships" xmlns:p="http://schemas.openxmlformats.org/presentationml/2006/main">
  <p:tag name="OFFICATWORKEXPRESSIONTAG" val="25"/>
</p:tagLst>
</file>

<file path=ppt/tags/tag147.xml><?xml version="1.0" encoding="utf-8"?>
<p:tagLst xmlns:a="http://schemas.openxmlformats.org/drawingml/2006/main" xmlns:r="http://schemas.openxmlformats.org/officeDocument/2006/relationships" xmlns:p="http://schemas.openxmlformats.org/presentationml/2006/main">
  <p:tag name="OFFICATWORKEXPRESSIONTAG" val="Home Treatment Was bedeutet das für mich?"/>
</p:tagLst>
</file>

<file path=ppt/tags/tag148.xml><?xml version="1.0" encoding="utf-8"?>
<p:tagLst xmlns:a="http://schemas.openxmlformats.org/drawingml/2006/main" xmlns:r="http://schemas.openxmlformats.org/officeDocument/2006/relationships" xmlns:p="http://schemas.openxmlformats.org/presentationml/2006/main">
  <p:tag name="OFFICATWORKEXPRESSIONTAG" val="Merkblatt für den Dienstarzt:&#10;&#10;Eine Visite der Home Treatment Patienten durch den Dienstarzt ist dann möglich, wenn dieser entweder selbstständig, oder mit der Pflege an den Standort Lenggstrasse kommt. &#10;&#10;Im psychiatrischen Notfall wird durch die Pflegeperson bzw. den Dienstarzt schnellstmöglich die dem Notfall angepassten Einsatzkräfte avisiert (Rettung, Polizei). Der Patient wird durch diese an den Standort Lenggstrasse gebracht und auf eine Akut-Station transferiert (Vorgehen wie bei Übertritt im Haus) &#10;&#10;In einem somatischen Notfall wird durch die entscheidungskompetente Fachkraft (Pflege, Arzt) schnellstmöglich die Rettung avisiert und der/die Patientin in ein somatisches Spital transferiert. Das Vorgehen entspricht dem Transfer von im Haus stationären Patienten an eine somatische Klinik. (Patienten ankündigen, Kurzbericht schicken etc.)&#10;"/>
</p:tagLst>
</file>

<file path=ppt/tags/tag149.xml><?xml version="1.0" encoding="utf-8"?>
<p:tagLst xmlns:a="http://schemas.openxmlformats.org/drawingml/2006/main" xmlns:r="http://schemas.openxmlformats.org/officeDocument/2006/relationships" xmlns:p="http://schemas.openxmlformats.org/presentationml/2006/main">
  <p:tag name="OFFICATWORKEXPRESSIONTAG" val="26"/>
</p:tagLst>
</file>

<file path=ppt/tags/tag15.xml><?xml version="1.0" encoding="utf-8"?>
<p:tagLst xmlns:a="http://schemas.openxmlformats.org/drawingml/2006/main" xmlns:r="http://schemas.openxmlformats.org/officeDocument/2006/relationships" xmlns:p="http://schemas.openxmlformats.org/presentationml/2006/main">
  <p:tag name="ZOAWTYPE" val="Text"/>
  <p:tag name="ZOAWCODE" val="2004112217333376588294.AdditionalAuthors"/>
</p:tagLst>
</file>

<file path=ppt/tags/tag150.xml><?xml version="1.0" encoding="utf-8"?>
<p:tagLst xmlns:a="http://schemas.openxmlformats.org/drawingml/2006/main" xmlns:r="http://schemas.openxmlformats.org/officeDocument/2006/relationships" xmlns:p="http://schemas.openxmlformats.org/presentationml/2006/main">
  <p:tag name="OFFICATWORKEXPRESSIONTAG" val="Home Treatment Was bedeutet das für mich?"/>
</p:tagLst>
</file>

<file path=ppt/tags/tag151.xml><?xml version="1.0" encoding="utf-8"?>
<p:tagLst xmlns:a="http://schemas.openxmlformats.org/drawingml/2006/main" xmlns:r="http://schemas.openxmlformats.org/officeDocument/2006/relationships" xmlns:p="http://schemas.openxmlformats.org/presentationml/2006/main">
  <p:tag name="OFFICATWORKEXPRESSIONTAG" val="Merkblatt für den Dienstarzt:&#10;&#10;&#10;Ein Hausbesuch der Home Treatment Patienten durch die Dienstärzte ist in keinem Fall angedacht.&#10;"/>
</p:tagLst>
</file>

<file path=ppt/tags/tag152.xml><?xml version="1.0" encoding="utf-8"?>
<p:tagLst xmlns:a="http://schemas.openxmlformats.org/drawingml/2006/main" xmlns:r="http://schemas.openxmlformats.org/officeDocument/2006/relationships" xmlns:p="http://schemas.openxmlformats.org/presentationml/2006/main">
  <p:tag name="OFFICATWORKEXPRESSIONTAG" val="27"/>
</p:tagLst>
</file>

<file path=ppt/tags/tag153.xml><?xml version="1.0" encoding="utf-8"?>
<p:tagLst xmlns:a="http://schemas.openxmlformats.org/drawingml/2006/main" xmlns:r="http://schemas.openxmlformats.org/officeDocument/2006/relationships" xmlns:p="http://schemas.openxmlformats.org/presentationml/2006/main">
  <p:tag name="OFFICATWORKEXPRESSIONTAG" val="Home TreatmentWas bedeutet das für mich?"/>
</p:tagLst>
</file>

<file path=ppt/tags/tag154.xml><?xml version="1.0" encoding="utf-8"?>
<p:tagLst xmlns:a="http://schemas.openxmlformats.org/drawingml/2006/main" xmlns:r="http://schemas.openxmlformats.org/officeDocument/2006/relationships" xmlns:p="http://schemas.openxmlformats.org/presentationml/2006/main">
  <p:tag name="OFFICATWORKEXPRESSIONTAG" val="24"/>
</p:tagLst>
</file>

<file path=ppt/tags/tag155.xml><?xml version="1.0" encoding="utf-8"?>
<p:tagLst xmlns:a="http://schemas.openxmlformats.org/drawingml/2006/main" xmlns:r="http://schemas.openxmlformats.org/officeDocument/2006/relationships" xmlns:p="http://schemas.openxmlformats.org/presentationml/2006/main">
  <p:tag name="OFFICATWORKEXPRESSIONTAG" val="Home TreatmentWas bedeutet das für mich?"/>
</p:tagLst>
</file>

<file path=ppt/tags/tag156.xml><?xml version="1.0" encoding="utf-8"?>
<p:tagLst xmlns:a="http://schemas.openxmlformats.org/drawingml/2006/main" xmlns:r="http://schemas.openxmlformats.org/officeDocument/2006/relationships" xmlns:p="http://schemas.openxmlformats.org/presentationml/2006/main">
  <p:tag name="OFFICATWORKEXPRESSIONTAG" val="Behandler/Behandlerin:&#10;&#10;Bei potentiellem Home Treatment Patienten niederschwellige Kontaktaufnahme mit OA Philipp «Crazy Hair» Stix: 044 384 2860&#10;Nur Mut! Im Zweifel anrufen!&#10;Planung des weiteren Vorgehens&#10;Patienten und Zuweiser über Home Treatment informieren&#10;Home Treatment kann mir die Arbeit erleichtern!"/>
</p:tagLst>
</file>

<file path=ppt/tags/tag157.xml><?xml version="1.0" encoding="utf-8"?>
<p:tagLst xmlns:a="http://schemas.openxmlformats.org/drawingml/2006/main" xmlns:r="http://schemas.openxmlformats.org/officeDocument/2006/relationships" xmlns:p="http://schemas.openxmlformats.org/presentationml/2006/main">
  <p:tag name="OFFICATWORKEXPRESSIONTAG" val="28"/>
</p:tagLst>
</file>

<file path=ppt/tags/tag158.xml><?xml version="1.0" encoding="utf-8"?>
<p:tagLst xmlns:a="http://schemas.openxmlformats.org/drawingml/2006/main" xmlns:r="http://schemas.openxmlformats.org/officeDocument/2006/relationships" xmlns:p="http://schemas.openxmlformats.org/presentationml/2006/main">
  <p:tag name="OFFICATWORKEXPRESSIONTAG" val="Home TreatmentCheckliste"/>
</p:tagLst>
</file>

<file path=ppt/tags/tag159.xml><?xml version="1.0" encoding="utf-8"?>
<p:tagLst xmlns:a="http://schemas.openxmlformats.org/drawingml/2006/main" xmlns:r="http://schemas.openxmlformats.org/officeDocument/2006/relationships" xmlns:p="http://schemas.openxmlformats.org/presentationml/2006/main">
  <p:tag name="OFFICATWORKEXPRESSIONTAG" val="29"/>
</p:tagLst>
</file>

<file path=ppt/tags/tag16.xml><?xml version="1.0" encoding="utf-8"?>
<p:tagLst xmlns:a="http://schemas.openxmlformats.org/drawingml/2006/main" xmlns:r="http://schemas.openxmlformats.org/officeDocument/2006/relationships" xmlns:p="http://schemas.openxmlformats.org/presentationml/2006/main">
  <p:tag name="OFFICATWORKEXPRESSIONTAG" val="[[IF(GetMasterPropertyValue(&quot;Organisation&quot;,&quot;ZentrumBereich&quot;)=&quot;&quot; ,&quot;&quot; , GetMasterPropertyValue(&quot;Organisation&quot;,&quot;ZentrumBereich&quot;))]]"/>
</p:tagLst>
</file>

<file path=ppt/tags/tag160.xml><?xml version="1.0" encoding="utf-8"?>
<p:tagLst xmlns:a="http://schemas.openxmlformats.org/drawingml/2006/main" xmlns:r="http://schemas.openxmlformats.org/officeDocument/2006/relationships" xmlns:p="http://schemas.openxmlformats.org/presentationml/2006/main">
  <p:tag name="OFFICATWORKEXPRESSIONTAG" val="Home TreatmentCheckliste"/>
</p:tagLst>
</file>

<file path=ppt/tags/tag161.xml><?xml version="1.0" encoding="utf-8"?>
<p:tagLst xmlns:a="http://schemas.openxmlformats.org/drawingml/2006/main" xmlns:r="http://schemas.openxmlformats.org/officeDocument/2006/relationships" xmlns:p="http://schemas.openxmlformats.org/presentationml/2006/main">
  <p:tag name="OFFICATWORKEXPRESSIONTAG" val="Screening:&#10;&#10;Patient zwischen 18 und 65 Jahre alt?&#10;Eigener Wohnsitz im Einzugsgebiet der KPPP, exkl. Limmattal?&#10;Absprachefähig?&#10;Kann der Patient vom Angebot profitieren?&#10;Ist der Patient einverstanden?&#10;&#10;Ja? Dann 2860!"/>
</p:tagLst>
</file>

<file path=ppt/tags/tag162.xml><?xml version="1.0" encoding="utf-8"?>
<p:tagLst xmlns:a="http://schemas.openxmlformats.org/drawingml/2006/main" xmlns:r="http://schemas.openxmlformats.org/officeDocument/2006/relationships" xmlns:p="http://schemas.openxmlformats.org/presentationml/2006/main">
  <p:tag name="OFFICATWORKEXPRESSIONTAG" val="30"/>
</p:tagLst>
</file>

<file path=ppt/tags/tag163.xml><?xml version="1.0" encoding="utf-8"?>
<p:tagLst xmlns:a="http://schemas.openxmlformats.org/drawingml/2006/main" xmlns:r="http://schemas.openxmlformats.org/officeDocument/2006/relationships" xmlns:p="http://schemas.openxmlformats.org/presentationml/2006/main">
  <p:tag name="OFFICATWORKEXPRESSIONTAG" val="Vielen Dank für die Aufmerksamkeit!Fragen?"/>
</p:tagLst>
</file>

<file path=ppt/tags/tag164.xml><?xml version="1.0" encoding="utf-8"?>
<p:tagLst xmlns:a="http://schemas.openxmlformats.org/drawingml/2006/main" xmlns:r="http://schemas.openxmlformats.org/officeDocument/2006/relationships" xmlns:p="http://schemas.openxmlformats.org/presentationml/2006/main">
  <p:tag name="OFFICATWORKEXPRESSIONTAG" val="31"/>
</p:tagLst>
</file>

<file path=ppt/tags/tag17.xml><?xml version="1.0" encoding="utf-8"?>
<p:tagLst xmlns:a="http://schemas.openxmlformats.org/drawingml/2006/main" xmlns:r="http://schemas.openxmlformats.org/officeDocument/2006/relationships" xmlns:p="http://schemas.openxmlformats.org/presentationml/2006/main">
  <p:tag name="OFFICATWORKEXPRESSIONTAG" val="[[IF(GetMasterPropertyValue(&quot;Organisation&quot;,&quot;StationAbteilung&quot;)=&quot;&quot;, &quot;&quot;, GetMasterPropertyValue(&quot;Organisation&quot;,&quot;StationAbteilung&quot;))]]"/>
</p:tagLst>
</file>

<file path=ppt/tags/tag18.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19.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2.xml><?xml version="1.0" encoding="utf-8"?>
<p:tagLst xmlns:a="http://schemas.openxmlformats.org/drawingml/2006/main" xmlns:r="http://schemas.openxmlformats.org/officeDocument/2006/relationships" xmlns:p="http://schemas.openxmlformats.org/presentationml/2006/main">
  <p:tag name="ZOAWCODE" val="2002122011014149059130932.LogoFarbigPP"/>
  <p:tag name="ZOAWTYPE" val="Image"/>
  <p:tag name="ZOAWSESSIONUID" val="2016051009080786817671"/>
</p:tagLst>
</file>

<file path=ppt/tags/tag20.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21.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22.xml><?xml version="1.0" encoding="utf-8"?>
<p:tagLst xmlns:a="http://schemas.openxmlformats.org/drawingml/2006/main" xmlns:r="http://schemas.openxmlformats.org/officeDocument/2006/relationships" xmlns:p="http://schemas.openxmlformats.org/presentationml/2006/main">
  <p:tag name="OFFICATWORKEXPRESSIONTAG" val="Textmasterformat bearbeiten"/>
</p:tagLst>
</file>

<file path=ppt/tags/tag23.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24.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25.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26.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27.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28.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29.xml><?xml version="1.0" encoding="utf-8"?>
<p:tagLst xmlns:a="http://schemas.openxmlformats.org/drawingml/2006/main" xmlns:r="http://schemas.openxmlformats.org/officeDocument/2006/relationships" xmlns:p="http://schemas.openxmlformats.org/presentationml/2006/main">
  <p:tag name="OFFICATWORKEXPRESSIONTAG" val="Textmasterformat bearbeiten"/>
</p:tagLst>
</file>

<file path=ppt/tags/tag3.xml><?xml version="1.0" encoding="utf-8"?>
<p:tagLst xmlns:a="http://schemas.openxmlformats.org/drawingml/2006/main" xmlns:r="http://schemas.openxmlformats.org/officeDocument/2006/relationships" xmlns:p="http://schemas.openxmlformats.org/presentationml/2006/main">
  <p:tag name="OFFICATWORKEXPRESSIONTAG" val="Click to edit Master title styles"/>
</p:tagLst>
</file>

<file path=ppt/tags/tag30.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31.xml><?xml version="1.0" encoding="utf-8"?>
<p:tagLst xmlns:a="http://schemas.openxmlformats.org/drawingml/2006/main" xmlns:r="http://schemas.openxmlformats.org/officeDocument/2006/relationships" xmlns:p="http://schemas.openxmlformats.org/presentationml/2006/main">
  <p:tag name="OFFICATWORKEXPRESSIONTAG" val="Textmasterformat bearbeiten"/>
</p:tagLst>
</file>

<file path=ppt/tags/tag32.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33.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34.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35.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36.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37.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38.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39.xml><?xml version="1.0" encoding="utf-8"?>
<p:tagLst xmlns:a="http://schemas.openxmlformats.org/drawingml/2006/main" xmlns:r="http://schemas.openxmlformats.org/officeDocument/2006/relationships" xmlns:p="http://schemas.openxmlformats.org/presentationml/2006/main">
  <p:tag name="OFFICATWORKEXPRESSIONTAG" val="Textmasterformat bearbeiten"/>
</p:tagLst>
</file>

<file path=ppt/tags/tag4.xml><?xml version="1.0" encoding="utf-8"?>
<p:tagLst xmlns:a="http://schemas.openxmlformats.org/drawingml/2006/main" xmlns:r="http://schemas.openxmlformats.org/officeDocument/2006/relationships" xmlns:p="http://schemas.openxmlformats.org/presentationml/2006/main">
  <p:tag name="OFFICATWORKEXPRESSIONTAG" val="Click to edit Master text styles&#10;Second level&#10;Third level&#10;Fourth level&#10;Fifth level"/>
</p:tagLst>
</file>

<file path=ppt/tags/tag40.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41.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42.xml><?xml version="1.0" encoding="utf-8"?>
<p:tagLst xmlns:a="http://schemas.openxmlformats.org/drawingml/2006/main" xmlns:r="http://schemas.openxmlformats.org/officeDocument/2006/relationships" xmlns:p="http://schemas.openxmlformats.org/presentationml/2006/main">
  <p:tag name="OFFICATWORKEXPRESSIONTAG" val="Textmasterformat bearbeiten"/>
</p:tagLst>
</file>

<file path=ppt/tags/tag43.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44.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45.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46.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47.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48.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49.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5.xml><?xml version="1.0" encoding="utf-8"?>
<p:tagLst xmlns:a="http://schemas.openxmlformats.org/drawingml/2006/main" xmlns:r="http://schemas.openxmlformats.org/officeDocument/2006/relationships" xmlns:p="http://schemas.openxmlformats.org/presentationml/2006/main">
  <p:tag name="ZOAWCODE" val="Language.Doc.Page"/>
  <p:tag name="ZOAWTYPE" val="Text"/>
  <p:tag name="OFFICATWORKEXPRESSIONTAG" val="Seite"/>
</p:tagLst>
</file>

<file path=ppt/tags/tag50.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51.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52.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53.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54.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55.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56.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57.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58.xml><?xml version="1.0" encoding="utf-8"?>
<p:tagLst xmlns:a="http://schemas.openxmlformats.org/drawingml/2006/main" xmlns:r="http://schemas.openxmlformats.org/officeDocument/2006/relationships" xmlns:p="http://schemas.openxmlformats.org/presentationml/2006/main">
  <p:tag name="OFFICATWORKEXPRESSIONTAG" val="Textmasterformate durch Klicken bearbeiten"/>
</p:tagLst>
</file>

<file path=ppt/tags/tag59.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6.xml><?xml version="1.0" encoding="utf-8"?>
<p:tagLst xmlns:a="http://schemas.openxmlformats.org/drawingml/2006/main" xmlns:r="http://schemas.openxmlformats.org/officeDocument/2006/relationships" xmlns:p="http://schemas.openxmlformats.org/presentationml/2006/main">
  <p:tag name="ZOAWCODE" val="2002122011014149059130932.FusszeilePP"/>
  <p:tag name="ZOAWTYPE" val="Text"/>
  <p:tag name="OFFICATWORKEXPRESSIONTAG" val="Klinik für Psychiatrie, Psychotherapie und Psychosomatik, Zentrum für Akute Psychische Erkrankungen"/>
</p:tagLst>
</file>

<file path=ppt/tags/tag60.xml><?xml version="1.0" encoding="utf-8"?>
<p:tagLst xmlns:a="http://schemas.openxmlformats.org/drawingml/2006/main" xmlns:r="http://schemas.openxmlformats.org/officeDocument/2006/relationships" xmlns:p="http://schemas.openxmlformats.org/presentationml/2006/main">
  <p:tag name="OFFICATWORKEXPRESSIONTAG" val="Formatvorlage des Untertitelmasters durch Klicken bearbeiten"/>
</p:tagLst>
</file>

<file path=ppt/tags/tag61.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62.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63.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64.xml><?xml version="1.0" encoding="utf-8"?>
<p:tagLst xmlns:a="http://schemas.openxmlformats.org/drawingml/2006/main" xmlns:r="http://schemas.openxmlformats.org/officeDocument/2006/relationships" xmlns:p="http://schemas.openxmlformats.org/presentationml/2006/main">
  <p:tag name="OFFICATWORKEXPRESSIONTAG" val="Textmasterformat bearbeiten"/>
</p:tagLst>
</file>

<file path=ppt/tags/tag65.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66.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67.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68.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69.xml><?xml version="1.0" encoding="utf-8"?>
<p:tagLst xmlns:a="http://schemas.openxmlformats.org/drawingml/2006/main" xmlns:r="http://schemas.openxmlformats.org/officeDocument/2006/relationships" xmlns:p="http://schemas.openxmlformats.org/presentationml/2006/main">
  <p:tag name="OFFICATWORKEXPRESSIONTAG" val="Textmasterformat bearbeiten"/>
</p:tagLst>
</file>

<file path=ppt/tags/tag7.xml><?xml version="1.0" encoding="utf-8"?>
<p:tagLst xmlns:a="http://schemas.openxmlformats.org/drawingml/2006/main" xmlns:r="http://schemas.openxmlformats.org/officeDocument/2006/relationships" xmlns:p="http://schemas.openxmlformats.org/presentationml/2006/main">
  <p:tag name="OFFICATWORKEXPRESSIONTAG" val="‹Nr.›"/>
</p:tagLst>
</file>

<file path=ppt/tags/tag70.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71.xml><?xml version="1.0" encoding="utf-8"?>
<p:tagLst xmlns:a="http://schemas.openxmlformats.org/drawingml/2006/main" xmlns:r="http://schemas.openxmlformats.org/officeDocument/2006/relationships" xmlns:p="http://schemas.openxmlformats.org/presentationml/2006/main">
  <p:tag name="OFFICATWORKEXPRESSIONTAG" val="Textmasterformat bearbeiten"/>
</p:tagLst>
</file>

<file path=ppt/tags/tag72.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73.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74.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75.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76.xml><?xml version="1.0" encoding="utf-8"?>
<p:tagLst xmlns:a="http://schemas.openxmlformats.org/drawingml/2006/main" xmlns:r="http://schemas.openxmlformats.org/officeDocument/2006/relationships" xmlns:p="http://schemas.openxmlformats.org/presentationml/2006/main">
  <p:tag name="OFFICATWORKEXPRESSIONTAG" val="Textmasterformat bearbeiten"/>
</p:tagLst>
</file>

<file path=ppt/tags/tag77.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78.xml><?xml version="1.0" encoding="utf-8"?>
<p:tagLst xmlns:a="http://schemas.openxmlformats.org/drawingml/2006/main" xmlns:r="http://schemas.openxmlformats.org/officeDocument/2006/relationships" xmlns:p="http://schemas.openxmlformats.org/presentationml/2006/main">
  <p:tag name="OFFICATWORKEXPRESSIONTAG" val="Textmasterformat bearbeiten"/>
</p:tagLst>
</file>

<file path=ppt/tags/tag79.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8.xml><?xml version="1.0" encoding="utf-8"?>
<p:tagLst xmlns:a="http://schemas.openxmlformats.org/drawingml/2006/main" xmlns:r="http://schemas.openxmlformats.org/officeDocument/2006/relationships" xmlns:p="http://schemas.openxmlformats.org/presentationml/2006/main">
  <p:tag name="ZOAWCODE" val="2004112217333376588294.Date"/>
  <p:tag name="ZOAWTYPE" val="Text"/>
  <p:tag name="OFFICATWORKEXPRESSIONTAG" val="07.04.2016"/>
</p:tagLst>
</file>

<file path=ppt/tags/tag80.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81.xml><?xml version="1.0" encoding="utf-8"?>
<p:tagLst xmlns:a="http://schemas.openxmlformats.org/drawingml/2006/main" xmlns:r="http://schemas.openxmlformats.org/officeDocument/2006/relationships" xmlns:p="http://schemas.openxmlformats.org/presentationml/2006/main">
  <p:tag name="OFFICATWORKEXPRESSIONTAG" val="Titelmasterformat durch Klicken bearbeiten"/>
</p:tagLst>
</file>

<file path=ppt/tags/tag82.xml><?xml version="1.0" encoding="utf-8"?>
<p:tagLst xmlns:a="http://schemas.openxmlformats.org/drawingml/2006/main" xmlns:r="http://schemas.openxmlformats.org/officeDocument/2006/relationships" xmlns:p="http://schemas.openxmlformats.org/presentationml/2006/main">
  <p:tag name="OFFICATWORKEXPRESSIONTAG" val="Textmasterformat bearbeiten&#10;Zweite Ebene&#10;Dritte Ebene&#10;Vierte Ebene&#10;Fünfte Ebene"/>
</p:tagLst>
</file>

<file path=ppt/tags/tag83.xml><?xml version="1.0" encoding="utf-8"?>
<p:tagLst xmlns:a="http://schemas.openxmlformats.org/drawingml/2006/main" xmlns:r="http://schemas.openxmlformats.org/officeDocument/2006/relationships" xmlns:p="http://schemas.openxmlformats.org/presentationml/2006/main">
  <p:tag name="OFFICATWORKEXPRESSIONTAG" val="2"/>
</p:tagLst>
</file>

<file path=ppt/tags/tag84.xml><?xml version="1.0" encoding="utf-8"?>
<p:tagLst xmlns:a="http://schemas.openxmlformats.org/drawingml/2006/main" xmlns:r="http://schemas.openxmlformats.org/officeDocument/2006/relationships" xmlns:p="http://schemas.openxmlformats.org/presentationml/2006/main">
  <p:tag name="OFFICATWORKEXPRESSIONTAG" val="Home Treatment Aufbau   "/>
</p:tagLst>
</file>

<file path=ppt/tags/tag85.xml><?xml version="1.0" encoding="utf-8"?>
<p:tagLst xmlns:a="http://schemas.openxmlformats.org/drawingml/2006/main" xmlns:r="http://schemas.openxmlformats.org/officeDocument/2006/relationships" xmlns:p="http://schemas.openxmlformats.org/presentationml/2006/main">
  <p:tag name="OFFICATWORKEXPRESSIONTAG" val="Was ist das?&#10;Was leisten die?&#10;Wie soll das klappen?&#10;Für wen ist das gedacht?&#10;Zugangswege&#10;Behandlung&#10;Was bedeutet das für mich?&#10;Checkliste&#10;Fragen?"/>
</p:tagLst>
</file>

<file path=ppt/tags/tag86.xml><?xml version="1.0" encoding="utf-8"?>
<p:tagLst xmlns:a="http://schemas.openxmlformats.org/drawingml/2006/main" xmlns:r="http://schemas.openxmlformats.org/officeDocument/2006/relationships" xmlns:p="http://schemas.openxmlformats.org/presentationml/2006/main">
  <p:tag name="OFFICATWORKEXPRESSIONTAG" val="Home TreatmentWas ist das?"/>
</p:tagLst>
</file>

<file path=ppt/tags/tag87.xml><?xml version="1.0" encoding="utf-8"?>
<p:tagLst xmlns:a="http://schemas.openxmlformats.org/drawingml/2006/main" xmlns:r="http://schemas.openxmlformats.org/officeDocument/2006/relationships" xmlns:p="http://schemas.openxmlformats.org/presentationml/2006/main">
  <p:tag name="OFFICATWORKEXPRESSIONTAG" val="3"/>
</p:tagLst>
</file>

<file path=ppt/tags/tag88.xml><?xml version="1.0" encoding="utf-8"?>
<p:tagLst xmlns:a="http://schemas.openxmlformats.org/drawingml/2006/main" xmlns:r="http://schemas.openxmlformats.org/officeDocument/2006/relationships" xmlns:p="http://schemas.openxmlformats.org/presentationml/2006/main">
  <p:tag name="OFFICATWORKEXPRESSIONTAG" val="2"/>
</p:tagLst>
</file>

<file path=ppt/tags/tag89.xml><?xml version="1.0" encoding="utf-8"?>
<p:tagLst xmlns:a="http://schemas.openxmlformats.org/drawingml/2006/main" xmlns:r="http://schemas.openxmlformats.org/officeDocument/2006/relationships" xmlns:p="http://schemas.openxmlformats.org/presentationml/2006/main">
  <p:tag name="OFFICATWORKEXPRESSIONTAG" val="Home TreatmentWas ist das?"/>
</p:tagLst>
</file>

<file path=ppt/tags/tag9.xml><?xml version="1.0" encoding="utf-8"?>
<p:tagLst xmlns:a="http://schemas.openxmlformats.org/drawingml/2006/main" xmlns:r="http://schemas.openxmlformats.org/officeDocument/2006/relationships" xmlns:p="http://schemas.openxmlformats.org/presentationml/2006/main">
  <p:tag name="ZOAWCODE" val="2002122011014149059130932.LogoFarbigPP"/>
  <p:tag name="ZOAWTYPE" val="Image"/>
  <p:tag name="ZOAWSESSIONUID" val="2016051009080790579139"/>
</p:tagLst>
</file>

<file path=ppt/tags/tag90.xml><?xml version="1.0" encoding="utf-8"?>
<p:tagLst xmlns:a="http://schemas.openxmlformats.org/drawingml/2006/main" xmlns:r="http://schemas.openxmlformats.org/officeDocument/2006/relationships" xmlns:p="http://schemas.openxmlformats.org/presentationml/2006/main">
  <p:tag name="OFFICATWORKEXPRESSIONTAG" val="Allgemein:&#10;Aufsuchende Behandlung akut psychiatrisch erkrankter Patienten durch ein  durch ein multiprofessionelles Behandlungsteam im häuslichen Umfeld für begrenzte Zeit&#10;Versorgung 24/7&#10;Alternative zur herkömmlichen Spitalbehandlung (Stationsersetzend)&#10;Bereits in USA, GB, AUS etabliert&#10;Im deutschsprachigen Raum noch wenig bekannt &#10;"/>
</p:tagLst>
</file>

<file path=ppt/tags/tag91.xml><?xml version="1.0" encoding="utf-8"?>
<p:tagLst xmlns:a="http://schemas.openxmlformats.org/drawingml/2006/main" xmlns:r="http://schemas.openxmlformats.org/officeDocument/2006/relationships" xmlns:p="http://schemas.openxmlformats.org/presentationml/2006/main">
  <p:tag name="OFFICATWORKEXPRESSIONTAG" val="Home TreatmentWas ist das?"/>
</p:tagLst>
</file>

<file path=ppt/tags/tag92.xml><?xml version="1.0" encoding="utf-8"?>
<p:tagLst xmlns:a="http://schemas.openxmlformats.org/drawingml/2006/main" xmlns:r="http://schemas.openxmlformats.org/officeDocument/2006/relationships" xmlns:p="http://schemas.openxmlformats.org/presentationml/2006/main">
  <p:tag name="OFFICATWORKEXPRESSIONTAG" val="Im Speziellen:&#10;&#10;Eine seit 01.04.2016 bestehende Abteilung des ZAPE / KPPP / PUK in der Optimierungsphase (Projektabschluss in 3 Monaten)&#10;&#10;Zentrale: Standort Lenggstrasse, Trakt D0 (Festplatte)&#10;&#10;Aktuell 15 Mitarbeiter (9 Pflegefachkräfte, 2 Assistenzärzte, 1 Ergotherapeutin, 1 Psychologin, 1 Mitarbeiterin Soziale Arbeit, 1 Oberarzt) und 2 Autos&#10;&#10;Kapazität von 18 Betten (Cloud)&#10;&#10;&#10;&#10;"/>
</p:tagLst>
</file>

<file path=ppt/tags/tag93.xml><?xml version="1.0" encoding="utf-8"?>
<p:tagLst xmlns:a="http://schemas.openxmlformats.org/drawingml/2006/main" xmlns:r="http://schemas.openxmlformats.org/officeDocument/2006/relationships" xmlns:p="http://schemas.openxmlformats.org/presentationml/2006/main">
  <p:tag name="OFFICATWORKEXPRESSIONTAG" val="5"/>
</p:tagLst>
</file>

<file path=ppt/tags/tag94.xml><?xml version="1.0" encoding="utf-8"?>
<p:tagLst xmlns:a="http://schemas.openxmlformats.org/drawingml/2006/main" xmlns:r="http://schemas.openxmlformats.org/officeDocument/2006/relationships" xmlns:p="http://schemas.openxmlformats.org/presentationml/2006/main">
  <p:tag name="OFFICATWORKEXPRESSIONTAG" val="Home TreatmentWas leisten die?"/>
</p:tagLst>
</file>

<file path=ppt/tags/tag95.xml><?xml version="1.0" encoding="utf-8"?>
<p:tagLst xmlns:a="http://schemas.openxmlformats.org/drawingml/2006/main" xmlns:r="http://schemas.openxmlformats.org/officeDocument/2006/relationships" xmlns:p="http://schemas.openxmlformats.org/presentationml/2006/main">
  <p:tag name="OFFICATWORKEXPRESSIONTAG" val="6"/>
</p:tagLst>
</file>

<file path=ppt/tags/tag96.xml><?xml version="1.0" encoding="utf-8"?>
<p:tagLst xmlns:a="http://schemas.openxmlformats.org/drawingml/2006/main" xmlns:r="http://schemas.openxmlformats.org/officeDocument/2006/relationships" xmlns:p="http://schemas.openxmlformats.org/presentationml/2006/main">
  <p:tag name="OFFICATWORKEXPRESSIONTAG" val="2"/>
</p:tagLst>
</file>

<file path=ppt/tags/tag97.xml><?xml version="1.0" encoding="utf-8"?>
<p:tagLst xmlns:a="http://schemas.openxmlformats.org/drawingml/2006/main" xmlns:r="http://schemas.openxmlformats.org/officeDocument/2006/relationships" xmlns:p="http://schemas.openxmlformats.org/presentationml/2006/main">
  <p:tag name="OFFICATWORKEXPRESSIONTAG" val="Home TreatmentWas leisten die?"/>
</p:tagLst>
</file>

<file path=ppt/tags/tag98.xml><?xml version="1.0" encoding="utf-8"?>
<p:tagLst xmlns:a="http://schemas.openxmlformats.org/drawingml/2006/main" xmlns:r="http://schemas.openxmlformats.org/officeDocument/2006/relationships" xmlns:p="http://schemas.openxmlformats.org/presentationml/2006/main">
  <p:tag name="OFFICATWORKEXPRESSIONTAG" val="Das Home Treatment bietet grundsätzlich vergleichbare Angebote wie eine Akutstation zur Abklärung, Behandlung und Betreuung von Patientinnen und Patienten mit akuten psychischen Erkrankungen und Krisen:&#10;&#10;diagnostische Abklärungen&#10;&#10;medikamentöse Behandlung&#10;&#10;psychotherapeutische Kurzzeitinterventionen &#10;&#10;Einzeltherapien durch Psychologen, Ergotherapeuten&#10;&#10;soziale Beratung&#10;&#10;"/>
</p:tagLst>
</file>

<file path=ppt/tags/tag99.xml><?xml version="1.0" encoding="utf-8"?>
<p:tagLst xmlns:a="http://schemas.openxmlformats.org/drawingml/2006/main" xmlns:r="http://schemas.openxmlformats.org/officeDocument/2006/relationships" xmlns:p="http://schemas.openxmlformats.org/presentationml/2006/main">
  <p:tag name="OFFICATWORKEXPRESSIONTAG" val="Home TreatmentWie funktioniert das?"/>
</p:tagLst>
</file>

<file path=ppt/theme/theme1.xml><?xml version="1.0" encoding="utf-8"?>
<a:theme xmlns:a="http://schemas.openxmlformats.org/drawingml/2006/main" name="Default Design">
  <a:themeElements>
    <a:clrScheme name="Default Design 1">
      <a:dk1>
        <a:srgbClr val="000000"/>
      </a:dk1>
      <a:lt1>
        <a:srgbClr val="FFFFFF"/>
      </a:lt1>
      <a:dk2>
        <a:srgbClr val="DFE0E0"/>
      </a:dk2>
      <a:lt2>
        <a:srgbClr val="B7D1E3"/>
      </a:lt2>
      <a:accent1>
        <a:srgbClr val="0078BB"/>
      </a:accent1>
      <a:accent2>
        <a:srgbClr val="C1C4C5"/>
      </a:accent2>
      <a:accent3>
        <a:srgbClr val="FFFFFF"/>
      </a:accent3>
      <a:accent4>
        <a:srgbClr val="000000"/>
      </a:accent4>
      <a:accent5>
        <a:srgbClr val="AABEDA"/>
      </a:accent5>
      <a:accent6>
        <a:srgbClr val="AFB1B2"/>
      </a:accent6>
      <a:hlink>
        <a:srgbClr val="73A8CB"/>
      </a:hlink>
      <a:folHlink>
        <a:srgbClr val="626567"/>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wrap="square" lIns="0" tIns="0" rIns="0" bIns="0" rtlCol="0" anchor="b">
        <a:spAutoFit/>
      </a:bodyPr>
      <a:lstStyle>
        <a:defPPr eaLnBrk="1" hangingPunct="1">
          <a:defRPr sz="1800" dirty="0" err="1" smtClean="0">
            <a:latin typeface="Arial" charset="0"/>
          </a:defRPr>
        </a:defPPr>
      </a:lstStyle>
    </a:txDef>
  </a:objectDefaults>
  <a:extraClrSchemeLst>
    <a:extraClrScheme>
      <a:clrScheme name="Default Design 1">
        <a:dk1>
          <a:srgbClr val="000000"/>
        </a:dk1>
        <a:lt1>
          <a:srgbClr val="FFFFFF"/>
        </a:lt1>
        <a:dk2>
          <a:srgbClr val="DFE0E0"/>
        </a:dk2>
        <a:lt2>
          <a:srgbClr val="B7D1E3"/>
        </a:lt2>
        <a:accent1>
          <a:srgbClr val="0078BB"/>
        </a:accent1>
        <a:accent2>
          <a:srgbClr val="C1C4C5"/>
        </a:accent2>
        <a:accent3>
          <a:srgbClr val="FFFFFF"/>
        </a:accent3>
        <a:accent4>
          <a:srgbClr val="000000"/>
        </a:accent4>
        <a:accent5>
          <a:srgbClr val="AABEDA"/>
        </a:accent5>
        <a:accent6>
          <a:srgbClr val="AFB1B2"/>
        </a:accent6>
        <a:hlink>
          <a:srgbClr val="73A8CB"/>
        </a:hlink>
        <a:folHlink>
          <a:srgbClr val="62656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800" dirty="0" err="1" smtClean="0">
            <a:latin typeface="Arial" pitchFamily="34" charset="0"/>
            <a:cs typeface="Arial" pitchFamily="34" charset="0"/>
          </a:defRPr>
        </a:defPPr>
      </a:lstStyle>
    </a:tx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000000"/>
        </a:dk1>
        <a:lt1>
          <a:srgbClr val="FFFFFF"/>
        </a:lt1>
        <a:dk2>
          <a:srgbClr val="DFE0E0"/>
        </a:dk2>
        <a:lt2>
          <a:srgbClr val="73A8CB"/>
        </a:lt2>
        <a:accent1>
          <a:srgbClr val="0078BB"/>
        </a:accent1>
        <a:accent2>
          <a:srgbClr val="C1C4C5"/>
        </a:accent2>
        <a:accent3>
          <a:srgbClr val="FFFFFF"/>
        </a:accent3>
        <a:accent4>
          <a:srgbClr val="000000"/>
        </a:accent4>
        <a:accent5>
          <a:srgbClr val="AABEDA"/>
        </a:accent5>
        <a:accent6>
          <a:srgbClr val="AFB1B2"/>
        </a:accent6>
        <a:hlink>
          <a:srgbClr val="73A8CB"/>
        </a:hlink>
        <a:folHlink>
          <a:srgbClr val="626567"/>
        </a:folHlink>
      </a:clrScheme>
      <a:clrMap bg1="lt1" tx1="dk1" bg2="lt2" tx2="dk2" accent1="accent1" accent2="accent2" accent3="accent3" accent4="accent4" accent5="accent5" accent6="accent6" hlink="hlink" folHlink="folHlink"/>
    </a:extraClrScheme>
    <a:extraClrScheme>
      <a:clrScheme name="Benutzerdefiniertes Design 14">
        <a:dk1>
          <a:srgbClr val="000000"/>
        </a:dk1>
        <a:lt1>
          <a:srgbClr val="FFFFFF"/>
        </a:lt1>
        <a:dk2>
          <a:srgbClr val="DFE0E0"/>
        </a:dk2>
        <a:lt2>
          <a:srgbClr val="B7D1E3"/>
        </a:lt2>
        <a:accent1>
          <a:srgbClr val="0078BB"/>
        </a:accent1>
        <a:accent2>
          <a:srgbClr val="C1C4C5"/>
        </a:accent2>
        <a:accent3>
          <a:srgbClr val="FFFFFF"/>
        </a:accent3>
        <a:accent4>
          <a:srgbClr val="000000"/>
        </a:accent4>
        <a:accent5>
          <a:srgbClr val="AABEDA"/>
        </a:accent5>
        <a:accent6>
          <a:srgbClr val="AFB1B2"/>
        </a:accent6>
        <a:hlink>
          <a:srgbClr val="73A8CB"/>
        </a:hlink>
        <a:folHlink>
          <a:srgbClr val="62656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1046</Words>
  <Application>Microsoft Office PowerPoint</Application>
  <PresentationFormat>Bildschirmpräsentation (4:3)</PresentationFormat>
  <Paragraphs>200</Paragraphs>
  <Slides>32</Slides>
  <Notes>1</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32</vt:i4>
      </vt:variant>
    </vt:vector>
  </HeadingPairs>
  <TitlesOfParts>
    <vt:vector size="37" baseType="lpstr">
      <vt:lpstr>Arial</vt:lpstr>
      <vt:lpstr>Times New Roman</vt:lpstr>
      <vt:lpstr>Wingdings</vt:lpstr>
      <vt:lpstr>Default Design</vt:lpstr>
      <vt:lpstr>Benutzerdefiniertes Design</vt:lpstr>
      <vt:lpstr>PowerPoint-Präsentation</vt:lpstr>
      <vt:lpstr>Home Treatment  Aufbau   </vt:lpstr>
      <vt:lpstr>Home Treatment Was ist das?</vt:lpstr>
      <vt:lpstr>Home Treatment Was ist das?</vt:lpstr>
      <vt:lpstr>Home Treatment Was ist das?</vt:lpstr>
      <vt:lpstr>Home Treatment Was leisten die?</vt:lpstr>
      <vt:lpstr>Home Treatment Was leisten die?</vt:lpstr>
      <vt:lpstr>Home Treatment Wie funktioniert das?</vt:lpstr>
      <vt:lpstr>Home Treatment Wie funktioniert das?</vt:lpstr>
      <vt:lpstr>Home Treatment Wie funktioniert das?</vt:lpstr>
      <vt:lpstr>Home Treatment Wie funktioniert das?</vt:lpstr>
      <vt:lpstr>Home Treatment Für wen ist das gedacht?</vt:lpstr>
      <vt:lpstr>Home Treatment Für wen ist das gedacht? </vt:lpstr>
      <vt:lpstr>Home Treatment Für wen ist das gedacht? </vt:lpstr>
      <vt:lpstr>Home Treatment Für wen ist das gedacht? </vt:lpstr>
      <vt:lpstr>Home Treatment Zugangswege</vt:lpstr>
      <vt:lpstr>Home Treatment Zugangswege</vt:lpstr>
      <vt:lpstr>Home Treatment Zugangswege </vt:lpstr>
      <vt:lpstr>Home Treatment Behandlung </vt:lpstr>
      <vt:lpstr>Home Treatment Behandlung </vt:lpstr>
      <vt:lpstr>Home Treatment Behandlung </vt:lpstr>
      <vt:lpstr>Home Treatment Behandlung </vt:lpstr>
      <vt:lpstr>Home Treatment Behandlung </vt:lpstr>
      <vt:lpstr>Home Treatment Notfälle?</vt:lpstr>
      <vt:lpstr>Home Treatment  Notfälle </vt:lpstr>
      <vt:lpstr>Home Treatment  Notfälle</vt:lpstr>
      <vt:lpstr>Home Treatment  Notfälle</vt:lpstr>
      <vt:lpstr>Home Treatment Was bedeutet das für mich?</vt:lpstr>
      <vt:lpstr>Home Treatment Was bedeutet das für mich?</vt:lpstr>
      <vt:lpstr>Home Treatment Checkliste </vt:lpstr>
      <vt:lpstr>Home Treatment Checkliste</vt:lpstr>
      <vt:lpstr>Vielen Dank für die Aufmerksamkeit! Fragen?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LIB</dc:creator>
  <cp:lastModifiedBy>Boé Nagel</cp:lastModifiedBy>
  <cp:revision>181</cp:revision>
  <cp:lastPrinted>2017-01-23T15:54:50Z</cp:lastPrinted>
  <dcterms:created xsi:type="dcterms:W3CDTF">2005-07-04T14:10:49Z</dcterms:created>
  <dcterms:modified xsi:type="dcterms:W3CDTF">2017-01-23T16:02:09Z</dcterms:modified>
</cp:coreProperties>
</file>