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notesSlides/notesSlide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21"/>
  </p:notesMasterIdLst>
  <p:handoutMasterIdLst>
    <p:handoutMasterId r:id="rId22"/>
  </p:handoutMasterIdLst>
  <p:sldIdLst>
    <p:sldId id="286" r:id="rId3"/>
    <p:sldId id="288" r:id="rId4"/>
    <p:sldId id="267" r:id="rId5"/>
    <p:sldId id="289" r:id="rId6"/>
    <p:sldId id="293" r:id="rId7"/>
    <p:sldId id="299" r:id="rId8"/>
    <p:sldId id="271" r:id="rId9"/>
    <p:sldId id="284" r:id="rId10"/>
    <p:sldId id="287" r:id="rId11"/>
    <p:sldId id="273" r:id="rId12"/>
    <p:sldId id="272" r:id="rId13"/>
    <p:sldId id="275" r:id="rId14"/>
    <p:sldId id="280" r:id="rId15"/>
    <p:sldId id="264" r:id="rId16"/>
    <p:sldId id="268" r:id="rId17"/>
    <p:sldId id="269" r:id="rId18"/>
    <p:sldId id="281" r:id="rId19"/>
    <p:sldId id="285" r:id="rId20"/>
  </p:sldIdLst>
  <p:sldSz cx="9144000" cy="6858000" type="screen4x3"/>
  <p:notesSz cx="6858000" cy="9144000"/>
  <p:custDataLst>
    <p:tags r:id="rId23"/>
  </p:custData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BB"/>
    <a:srgbClr val="9BA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2"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1" d="100"/>
          <a:sy n="81" d="100"/>
        </p:scale>
        <p:origin x="-333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telefonische Notfallkonsultationen</c:v>
                </c:pt>
              </c:strCache>
            </c:strRef>
          </c:tx>
          <c:spPr>
            <a:solidFill>
              <a:srgbClr val="FABFA4"/>
            </a:solidFill>
            <a:scene3d>
              <a:camera prst="orthographicFront"/>
              <a:lightRig rig="threePt" dir="t"/>
            </a:scene3d>
            <a:sp3d>
              <a:bevelT w="44450"/>
              <a:bevelB w="0" h="6350"/>
            </a:sp3d>
          </c:spPr>
          <c:invertIfNegative val="0"/>
          <c:cat>
            <c:numRef>
              <c:f>Tabelle1!$A$2:$A$11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Tabelle1!$B$2:$B$11</c:f>
              <c:numCache>
                <c:formatCode>General</c:formatCode>
                <c:ptCount val="10"/>
                <c:pt idx="0">
                  <c:v>57</c:v>
                </c:pt>
                <c:pt idx="1">
                  <c:v>163</c:v>
                </c:pt>
                <c:pt idx="2">
                  <c:v>423</c:v>
                </c:pt>
                <c:pt idx="3">
                  <c:v>520</c:v>
                </c:pt>
                <c:pt idx="4">
                  <c:v>701</c:v>
                </c:pt>
                <c:pt idx="5">
                  <c:v>850</c:v>
                </c:pt>
                <c:pt idx="6">
                  <c:v>909</c:v>
                </c:pt>
                <c:pt idx="7">
                  <c:v>837</c:v>
                </c:pt>
                <c:pt idx="8">
                  <c:v>999</c:v>
                </c:pt>
                <c:pt idx="9">
                  <c:v>981</c:v>
                </c:pt>
              </c:numCache>
            </c:numRef>
          </c:val>
        </c:ser>
        <c:dLbls>
          <c:showLegendKey val="0"/>
          <c:showVal val="0"/>
          <c:showCatName val="0"/>
          <c:showSerName val="0"/>
          <c:showPercent val="0"/>
          <c:showBubbleSize val="0"/>
        </c:dLbls>
        <c:gapWidth val="150"/>
        <c:axId val="234071808"/>
        <c:axId val="234067888"/>
      </c:barChart>
      <c:catAx>
        <c:axId val="234071808"/>
        <c:scaling>
          <c:orientation val="minMax"/>
        </c:scaling>
        <c:delete val="0"/>
        <c:axPos val="b"/>
        <c:numFmt formatCode="General" sourceLinked="1"/>
        <c:majorTickMark val="out"/>
        <c:minorTickMark val="none"/>
        <c:tickLblPos val="nextTo"/>
        <c:crossAx val="234067888"/>
        <c:crosses val="autoZero"/>
        <c:auto val="1"/>
        <c:lblAlgn val="ctr"/>
        <c:lblOffset val="100"/>
        <c:noMultiLvlLbl val="0"/>
      </c:catAx>
      <c:valAx>
        <c:axId val="234067888"/>
        <c:scaling>
          <c:orientation val="minMax"/>
        </c:scaling>
        <c:delete val="0"/>
        <c:axPos val="l"/>
        <c:majorGridlines/>
        <c:numFmt formatCode="General" sourceLinked="1"/>
        <c:majorTickMark val="out"/>
        <c:minorTickMark val="none"/>
        <c:tickLblPos val="nextTo"/>
        <c:crossAx val="234071808"/>
        <c:crosses val="autoZero"/>
        <c:crossBetween val="between"/>
      </c:valAx>
      <c:spPr>
        <a:noFill/>
        <a:ln w="25401">
          <a:noFill/>
        </a:ln>
      </c:spPr>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DB59B-DC97-43AE-92D7-89015BF95750}" type="datetimeFigureOut">
              <a:rPr lang="de-CH" smtClean="0"/>
              <a:t>19.01.2018</a:t>
            </a:fld>
            <a:endParaRPr lang="de-CH"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72D0F0-4422-46D6-8F94-244919A32A2C}" type="slidenum">
              <a:rPr lang="de-CH" smtClean="0"/>
              <a:t>‹Nr.›</a:t>
            </a:fld>
            <a:endParaRPr lang="de-CH" dirty="0"/>
          </a:p>
        </p:txBody>
      </p:sp>
    </p:spTree>
    <p:extLst>
      <p:ext uri="{BB962C8B-B14F-4D97-AF65-F5344CB8AC3E}">
        <p14:creationId xmlns:p14="http://schemas.microsoft.com/office/powerpoint/2010/main" val="85414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CH" dirty="0"/>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CH" dirty="0"/>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dirty="0" smtClean="0"/>
              <a:t>Textmasterformate durch Klicken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CH"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A8AAE64-3626-4C51-B222-91818A958ECC}" type="slidenum">
              <a:rPr lang="de-CH"/>
              <a:pPr>
                <a:defRPr/>
              </a:pPr>
              <a:t>‹Nr.›</a:t>
            </a:fld>
            <a:endParaRPr lang="de-CH" dirty="0"/>
          </a:p>
        </p:txBody>
      </p:sp>
    </p:spTree>
    <p:extLst>
      <p:ext uri="{BB962C8B-B14F-4D97-AF65-F5344CB8AC3E}">
        <p14:creationId xmlns:p14="http://schemas.microsoft.com/office/powerpoint/2010/main" val="1529789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cbi.nlm.nih.gov/pubmed/?term=Coffey%20C%5bAuthor%5d&amp;cauthor=true&amp;cauthor_uid=21652063" TargetMode="External"/><Relationship Id="rId3" Type="http://schemas.openxmlformats.org/officeDocument/2006/relationships/hyperlink" Target="http://www.ncbi.nlm.nih.gov/pubmed/?term=Gore%20FM%5bAuthor%5d&amp;cauthor=true&amp;cauthor_uid=21652063" TargetMode="External"/><Relationship Id="rId7" Type="http://schemas.openxmlformats.org/officeDocument/2006/relationships/hyperlink" Target="http://www.ncbi.nlm.nih.gov/pubmed/?term=Joseph%20V%5bAuthor%5d&amp;cauthor=true&amp;cauthor_uid=2165206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ncbi.nlm.nih.gov/pubmed/?term=Ferguson%20J%5bAuthor%5d&amp;cauthor=true&amp;cauthor_uid=21652063" TargetMode="External"/><Relationship Id="rId11" Type="http://schemas.openxmlformats.org/officeDocument/2006/relationships/hyperlink" Target="http://www.ncbi.nlm.nih.gov/pubmed/21652063" TargetMode="External"/><Relationship Id="rId5" Type="http://schemas.openxmlformats.org/officeDocument/2006/relationships/hyperlink" Target="http://www.ncbi.nlm.nih.gov/pubmed/?term=Patton%20GC%5bAuthor%5d&amp;cauthor=true&amp;cauthor_uid=21652063" TargetMode="External"/><Relationship Id="rId10" Type="http://schemas.openxmlformats.org/officeDocument/2006/relationships/hyperlink" Target="http://www.ncbi.nlm.nih.gov/pubmed/?term=Mathers%20CD%5bAuthor%5d&amp;cauthor=true&amp;cauthor_uid=21652063" TargetMode="External"/><Relationship Id="rId4" Type="http://schemas.openxmlformats.org/officeDocument/2006/relationships/hyperlink" Target="http://www.ncbi.nlm.nih.gov/pubmed/?term=Bloem%20PJ%5bAuthor%5d&amp;cauthor=true&amp;cauthor_uid=21652063" TargetMode="External"/><Relationship Id="rId9" Type="http://schemas.openxmlformats.org/officeDocument/2006/relationships/hyperlink" Target="http://www.ncbi.nlm.nih.gov/pubmed/?term=Sawyer%20SM%5bAuthor%5d&amp;cauthor=true&amp;cauthor_uid=2165206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 </a:t>
            </a:r>
            <a:r>
              <a:rPr lang="en-US" b="1" dirty="0" smtClean="0"/>
              <a:t>Global burden of disease in young people aged 10-24 years: a systematic analysis.</a:t>
            </a:r>
          </a:p>
          <a:p>
            <a:r>
              <a:rPr lang="en-US" dirty="0" smtClean="0">
                <a:hlinkClick r:id="rId3"/>
              </a:rPr>
              <a:t>Gore FM</a:t>
            </a:r>
            <a:r>
              <a:rPr lang="en-US" baseline="30000" dirty="0" smtClean="0"/>
              <a:t>1</a:t>
            </a:r>
            <a:r>
              <a:rPr lang="en-US" dirty="0" smtClean="0"/>
              <a:t>, </a:t>
            </a:r>
            <a:r>
              <a:rPr lang="en-US" dirty="0" err="1" smtClean="0">
                <a:hlinkClick r:id="rId4"/>
              </a:rPr>
              <a:t>Bloem</a:t>
            </a:r>
            <a:r>
              <a:rPr lang="en-US" dirty="0" smtClean="0">
                <a:hlinkClick r:id="rId4"/>
              </a:rPr>
              <a:t> PJ</a:t>
            </a:r>
            <a:r>
              <a:rPr lang="en-US" dirty="0" smtClean="0"/>
              <a:t>, </a:t>
            </a:r>
            <a:r>
              <a:rPr lang="en-US" dirty="0" smtClean="0">
                <a:hlinkClick r:id="rId5"/>
              </a:rPr>
              <a:t>Patton GC</a:t>
            </a:r>
            <a:r>
              <a:rPr lang="en-US" dirty="0" smtClean="0"/>
              <a:t>, </a:t>
            </a:r>
            <a:r>
              <a:rPr lang="en-US" dirty="0" smtClean="0">
                <a:hlinkClick r:id="rId6"/>
              </a:rPr>
              <a:t>Ferguson J</a:t>
            </a:r>
            <a:r>
              <a:rPr lang="en-US" dirty="0" smtClean="0"/>
              <a:t>, </a:t>
            </a:r>
            <a:r>
              <a:rPr lang="en-US" dirty="0" smtClean="0">
                <a:hlinkClick r:id="rId7"/>
              </a:rPr>
              <a:t>Joseph V</a:t>
            </a:r>
            <a:r>
              <a:rPr lang="en-US" dirty="0" smtClean="0"/>
              <a:t>, </a:t>
            </a:r>
            <a:r>
              <a:rPr lang="en-US" dirty="0" smtClean="0">
                <a:hlinkClick r:id="rId8"/>
              </a:rPr>
              <a:t>Coffey C</a:t>
            </a:r>
            <a:r>
              <a:rPr lang="en-US" dirty="0" smtClean="0"/>
              <a:t>, </a:t>
            </a:r>
            <a:r>
              <a:rPr lang="en-US" dirty="0" smtClean="0">
                <a:hlinkClick r:id="rId9"/>
              </a:rPr>
              <a:t>Sawyer SM</a:t>
            </a:r>
            <a:r>
              <a:rPr lang="en-US" dirty="0" smtClean="0"/>
              <a:t>, </a:t>
            </a:r>
            <a:r>
              <a:rPr lang="en-US" dirty="0" err="1" smtClean="0">
                <a:hlinkClick r:id="rId10"/>
              </a:rPr>
              <a:t>Mathers</a:t>
            </a:r>
            <a:r>
              <a:rPr lang="en-US" dirty="0" smtClean="0">
                <a:hlinkClick r:id="rId10"/>
              </a:rPr>
              <a:t> CD</a:t>
            </a:r>
            <a:r>
              <a:rPr lang="en-US" dirty="0" smtClean="0"/>
              <a:t>.</a:t>
            </a:r>
          </a:p>
          <a:p>
            <a:r>
              <a:rPr lang="en-US" b="1" dirty="0" smtClean="0">
                <a:effectLst/>
                <a:hlinkClick r:id="rId11" tooltip="Open/close author information list"/>
              </a:rPr>
              <a:t>Author information</a:t>
            </a:r>
            <a:endParaRPr lang="en-US" b="1" dirty="0" smtClean="0">
              <a:effectLst/>
            </a:endParaRPr>
          </a:p>
          <a:p>
            <a:r>
              <a:rPr lang="en-US" baseline="30000" dirty="0" smtClean="0">
                <a:effectLst/>
              </a:rPr>
              <a:t>1</a:t>
            </a:r>
            <a:r>
              <a:rPr lang="en-US" dirty="0" smtClean="0">
                <a:effectLst/>
              </a:rPr>
              <a:t>Department of Health Statistics and Informatics, WHO, Geneva, Switzerland. goref@who.int</a:t>
            </a:r>
          </a:p>
          <a:p>
            <a:r>
              <a:rPr lang="en-US" b="1" dirty="0" smtClean="0"/>
              <a:t>Erratum in</a:t>
            </a:r>
          </a:p>
          <a:p>
            <a:r>
              <a:rPr lang="en-US" dirty="0" smtClean="0"/>
              <a:t>Lancet. 2011 Aug 6;378(9790):486. </a:t>
            </a:r>
          </a:p>
          <a:p>
            <a:r>
              <a:rPr lang="en-US" b="1" dirty="0" smtClean="0"/>
              <a:t>Abstract</a:t>
            </a:r>
          </a:p>
          <a:p>
            <a:r>
              <a:rPr lang="en-US" b="1" dirty="0" smtClean="0"/>
              <a:t>BACKGROUND: </a:t>
            </a:r>
          </a:p>
          <a:p>
            <a:r>
              <a:rPr lang="en-US" dirty="0" smtClean="0"/>
              <a:t>Young people aged 10-24 years represent 27% of the world's population. Although important health problems and risk factors for disease in later life emerge in these years, the contribution to the global burden of disease is unknown. We describe the global burden of disease arising in young people and the contribution of risk factors to that burden.</a:t>
            </a:r>
          </a:p>
          <a:p>
            <a:r>
              <a:rPr lang="en-US" b="1" dirty="0" smtClean="0"/>
              <a:t>METHODS: </a:t>
            </a:r>
          </a:p>
          <a:p>
            <a:r>
              <a:rPr lang="en-US" dirty="0" smtClean="0"/>
              <a:t>We used data from WHO's 2004 Global Burden of Disease study. Cause-specific disability-adjusted life-years (DALYs) for young people aged 10-24 years were estimated by WHO region on the basis of available data for incidence, prevalence, severity, and mortality. WHO member states were classified into low-income, middle-income, and high-income countries, and into WHO regions. We estimated DALYs attributable to specific global health risk factors using the comparative risk assessment method. DALYs were divided into years of life lost because of premature mortality (YLLs) and years lost because of disability (YLDs), and are presented for regions by sex and by 5-year age groups.</a:t>
            </a:r>
          </a:p>
          <a:p>
            <a:r>
              <a:rPr lang="en-US" b="1" dirty="0" smtClean="0"/>
              <a:t>FINDINGS: </a:t>
            </a:r>
          </a:p>
          <a:p>
            <a:r>
              <a:rPr lang="en-US" dirty="0" smtClean="0"/>
              <a:t>The total number of incident DALYs in those aged 10-24 years was about 236 million, representing 15·5% of total DALYs for all age groups. Africa had the highest rate of DALYs for this age group, which was 2·5 times greater than in high-income countries (208 vs 82 DALYs per 1000 population). Across regions, DALY rates were 12% higher in girls than in boys between 15 and 19 years (137 vs 153). Worldwide, the three main causes of YLDs for 10-24-year-olds were neuropsychiatric disorders (45%), unintentional injuries (12%), and infectious and parasitic diseases (10%). The main risk factors for incident DALYs in 10-24-year-olds were alcohol (7% of DALYs), unsafe sex (4%), iron deficiency (3%), lack of contraception (2%), and illicit drug use (2%).</a:t>
            </a:r>
          </a:p>
          <a:p>
            <a:r>
              <a:rPr lang="en-US" b="1" dirty="0" smtClean="0"/>
              <a:t>INTERPRETATION: </a:t>
            </a:r>
          </a:p>
          <a:p>
            <a:r>
              <a:rPr lang="en-US" dirty="0" smtClean="0"/>
              <a:t>The health of young people has been largely neglected in global public health because this age group is perceived as healthy. However, opportunities for prevention of disease and injury in this age group are not fully exploited. The findings from this study suggest that adolescent health would benefit from increased public health attention.</a:t>
            </a:r>
          </a:p>
          <a:p>
            <a:endParaRPr lang="de-CH" dirty="0"/>
          </a:p>
        </p:txBody>
      </p:sp>
      <p:sp>
        <p:nvSpPr>
          <p:cNvPr id="4" name="Foliennummernplatzhalter 3"/>
          <p:cNvSpPr>
            <a:spLocks noGrp="1"/>
          </p:cNvSpPr>
          <p:nvPr>
            <p:ph type="sldNum" sz="quarter" idx="10"/>
          </p:nvPr>
        </p:nvSpPr>
        <p:spPr/>
        <p:txBody>
          <a:bodyPr/>
          <a:lstStyle/>
          <a:p>
            <a:pPr>
              <a:defRPr/>
            </a:pPr>
            <a:fld id="{EEAF3A58-B49C-4CAB-B2B7-385964C65E03}" type="slidenum">
              <a:rPr lang="de-CH" smtClean="0"/>
              <a:pPr>
                <a:defRPr/>
              </a:pPr>
              <a:t>4</a:t>
            </a:fld>
            <a:endParaRPr lang="de-CH"/>
          </a:p>
        </p:txBody>
      </p:sp>
    </p:spTree>
    <p:extLst>
      <p:ext uri="{BB962C8B-B14F-4D97-AF65-F5344CB8AC3E}">
        <p14:creationId xmlns:p14="http://schemas.microsoft.com/office/powerpoint/2010/main" val="389991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CH" altLang="de-DE" smtClean="0"/>
          </a:p>
        </p:txBody>
      </p:sp>
      <p:sp>
        <p:nvSpPr>
          <p:cNvPr id="4" name="Foliennummernplatzhalter 3"/>
          <p:cNvSpPr>
            <a:spLocks noGrp="1"/>
          </p:cNvSpPr>
          <p:nvPr>
            <p:ph type="sldNum" sz="quarter" idx="5"/>
          </p:nvPr>
        </p:nvSpPr>
        <p:spPr/>
        <p:txBody>
          <a:bodyPr/>
          <a:lstStyle/>
          <a:p>
            <a:pPr>
              <a:defRPr/>
            </a:pPr>
            <a:fld id="{B3F16B4D-213E-4B6E-8C32-384BDAB4CD4A}" type="slidenum">
              <a:rPr lang="de-CH" smtClean="0"/>
              <a:pPr>
                <a:defRPr/>
              </a:pPr>
              <a:t>7</a:t>
            </a:fld>
            <a:endParaRPr lang="de-CH"/>
          </a:p>
        </p:txBody>
      </p:sp>
    </p:spTree>
    <p:extLst>
      <p:ext uri="{BB962C8B-B14F-4D97-AF65-F5344CB8AC3E}">
        <p14:creationId xmlns:p14="http://schemas.microsoft.com/office/powerpoint/2010/main" val="258035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smtClean="0"/>
          </a:p>
        </p:txBody>
      </p:sp>
      <p:sp>
        <p:nvSpPr>
          <p:cNvPr id="4" name="Foliennummernplatzhalter 3"/>
          <p:cNvSpPr>
            <a:spLocks noGrp="1"/>
          </p:cNvSpPr>
          <p:nvPr>
            <p:ph type="sldNum" sz="quarter" idx="5"/>
          </p:nvPr>
        </p:nvSpPr>
        <p:spPr/>
        <p:txBody>
          <a:bodyPr/>
          <a:lstStyle/>
          <a:p>
            <a:pPr>
              <a:defRPr/>
            </a:pPr>
            <a:fld id="{6DDA4682-FB57-4689-BEAC-D218BEAB5CDC}" type="slidenum">
              <a:rPr lang="de-CH" smtClean="0"/>
              <a:pPr>
                <a:defRPr/>
              </a:pPr>
              <a:t>10</a:t>
            </a:fld>
            <a:endParaRPr lang="de-CH"/>
          </a:p>
        </p:txBody>
      </p:sp>
    </p:spTree>
    <p:extLst>
      <p:ext uri="{BB962C8B-B14F-4D97-AF65-F5344CB8AC3E}">
        <p14:creationId xmlns:p14="http://schemas.microsoft.com/office/powerpoint/2010/main" val="270084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36868" name="Foliennummernplatzhalter 3"/>
          <p:cNvSpPr>
            <a:spLocks noGrp="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6571ED6-799F-43A1-B121-5BC799ACD9D7}" type="slidenum">
              <a:rPr lang="de-CH" altLang="de-DE" smtClean="0"/>
              <a:pPr eaLnBrk="1" hangingPunct="1">
                <a:spcBef>
                  <a:spcPct val="0"/>
                </a:spcBef>
                <a:defRPr/>
              </a:pPr>
              <a:t>11</a:t>
            </a:fld>
            <a:endParaRPr lang="de-CH" altLang="de-DE" smtClean="0"/>
          </a:p>
        </p:txBody>
      </p:sp>
    </p:spTree>
    <p:extLst>
      <p:ext uri="{BB962C8B-B14F-4D97-AF65-F5344CB8AC3E}">
        <p14:creationId xmlns:p14="http://schemas.microsoft.com/office/powerpoint/2010/main" val="280780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
        <p:nvSpPr>
          <p:cNvPr id="35844" name="Foliennummernplatzhalter 3"/>
          <p:cNvSpPr>
            <a:spLocks noGrp="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E8BD64F-6EB1-474D-B035-F751974B8BD2}" type="slidenum">
              <a:rPr lang="de-CH" altLang="de-DE" smtClean="0"/>
              <a:pPr eaLnBrk="1" hangingPunct="1">
                <a:spcBef>
                  <a:spcPct val="0"/>
                </a:spcBef>
                <a:defRPr/>
              </a:pPr>
              <a:t>12</a:t>
            </a:fld>
            <a:endParaRPr lang="de-CH" altLang="de-DE" smtClean="0"/>
          </a:p>
        </p:txBody>
      </p:sp>
    </p:spTree>
    <p:extLst>
      <p:ext uri="{BB962C8B-B14F-4D97-AF65-F5344CB8AC3E}">
        <p14:creationId xmlns:p14="http://schemas.microsoft.com/office/powerpoint/2010/main" val="154447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685817" indent="-263776" eaLnBrk="0" hangingPunct="0">
              <a:spcBef>
                <a:spcPct val="30000"/>
              </a:spcBef>
              <a:defRPr sz="1100">
                <a:solidFill>
                  <a:schemeClr val="tx1"/>
                </a:solidFill>
                <a:latin typeface="Calibri" pitchFamily="34" charset="0"/>
              </a:defRPr>
            </a:lvl2pPr>
            <a:lvl3pPr marL="1055103" indent="-211021" eaLnBrk="0" hangingPunct="0">
              <a:spcBef>
                <a:spcPct val="30000"/>
              </a:spcBef>
              <a:defRPr sz="1100">
                <a:solidFill>
                  <a:schemeClr val="tx1"/>
                </a:solidFill>
                <a:latin typeface="Calibri" pitchFamily="34" charset="0"/>
              </a:defRPr>
            </a:lvl3pPr>
            <a:lvl4pPr marL="1477145" indent="-211021" eaLnBrk="0" hangingPunct="0">
              <a:spcBef>
                <a:spcPct val="30000"/>
              </a:spcBef>
              <a:defRPr sz="1100">
                <a:solidFill>
                  <a:schemeClr val="tx1"/>
                </a:solidFill>
                <a:latin typeface="Calibri" pitchFamily="34" charset="0"/>
              </a:defRPr>
            </a:lvl4pPr>
            <a:lvl5pPr marL="1899186" indent="-211021" eaLnBrk="0" hangingPunct="0">
              <a:spcBef>
                <a:spcPct val="30000"/>
              </a:spcBef>
              <a:defRPr sz="1100">
                <a:solidFill>
                  <a:schemeClr val="tx1"/>
                </a:solidFill>
                <a:latin typeface="Calibri" pitchFamily="34" charset="0"/>
              </a:defRPr>
            </a:lvl5pPr>
            <a:lvl6pPr marL="2321227" indent="-211021" eaLnBrk="0" fontAlgn="base" hangingPunct="0">
              <a:spcBef>
                <a:spcPct val="30000"/>
              </a:spcBef>
              <a:spcAft>
                <a:spcPct val="0"/>
              </a:spcAft>
              <a:defRPr sz="1100">
                <a:solidFill>
                  <a:schemeClr val="tx1"/>
                </a:solidFill>
                <a:latin typeface="Calibri" pitchFamily="34" charset="0"/>
              </a:defRPr>
            </a:lvl6pPr>
            <a:lvl7pPr marL="2743269" indent="-211021" eaLnBrk="0" fontAlgn="base" hangingPunct="0">
              <a:spcBef>
                <a:spcPct val="30000"/>
              </a:spcBef>
              <a:spcAft>
                <a:spcPct val="0"/>
              </a:spcAft>
              <a:defRPr sz="1100">
                <a:solidFill>
                  <a:schemeClr val="tx1"/>
                </a:solidFill>
                <a:latin typeface="Calibri" pitchFamily="34" charset="0"/>
              </a:defRPr>
            </a:lvl7pPr>
            <a:lvl8pPr marL="3165310" indent="-211021" eaLnBrk="0" fontAlgn="base" hangingPunct="0">
              <a:spcBef>
                <a:spcPct val="30000"/>
              </a:spcBef>
              <a:spcAft>
                <a:spcPct val="0"/>
              </a:spcAft>
              <a:defRPr sz="1100">
                <a:solidFill>
                  <a:schemeClr val="tx1"/>
                </a:solidFill>
                <a:latin typeface="Calibri" pitchFamily="34" charset="0"/>
              </a:defRPr>
            </a:lvl8pPr>
            <a:lvl9pPr marL="3587351" indent="-211021"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DCEB91AD-C3D2-4A4E-974F-FE6DFF9B27D6}" type="slidenum">
              <a:rPr lang="de-CH" altLang="de-DE" smtClean="0">
                <a:latin typeface="Arial" charset="0"/>
              </a:rPr>
              <a:pPr eaLnBrk="1" hangingPunct="1">
                <a:spcBef>
                  <a:spcPct val="0"/>
                </a:spcBef>
              </a:pPr>
              <a:t>15</a:t>
            </a:fld>
            <a:endParaRPr lang="de-CH" altLang="de-DE" smtClean="0">
              <a:latin typeface="Arial" charset="0"/>
            </a:endParaRPr>
          </a:p>
        </p:txBody>
      </p:sp>
    </p:spTree>
    <p:extLst>
      <p:ext uri="{BB962C8B-B14F-4D97-AF65-F5344CB8AC3E}">
        <p14:creationId xmlns:p14="http://schemas.microsoft.com/office/powerpoint/2010/main" val="15761337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wmf"/><Relationship Id="rId5" Type="http://schemas.openxmlformats.org/officeDocument/2006/relationships/tags" Target="../tags/tag13.xml"/><Relationship Id="rId10"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tags" Target="../tags/tag17.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7" name="Grafik 16"/>
          <p:cNvPicPr>
            <a:picLocks/>
          </p:cNvPicPr>
          <p:nvPr userDrawn="1">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0" y="-13953"/>
            <a:ext cx="9144000" cy="6858000"/>
          </a:xfrm>
          <a:prstGeom prst="rect">
            <a:avLst/>
          </a:prstGeom>
        </p:spPr>
      </p:pic>
      <p:sp>
        <p:nvSpPr>
          <p:cNvPr id="3" name="Text Box 11"/>
          <p:cNvSpPr txBox="1">
            <a:spLocks noChangeArrowheads="1"/>
          </p:cNvSpPr>
          <p:nvPr>
            <p:custDataLst>
              <p:tags r:id="rId2"/>
            </p:custDataLst>
          </p:nvPr>
        </p:nvSpPr>
        <p:spPr bwMode="auto">
          <a:xfrm>
            <a:off x="466725" y="611287"/>
            <a:ext cx="449482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1200"/>
              </a:lnSpc>
            </a:pPr>
            <a:r>
              <a:rPr lang="de-CH" sz="1200" b="1" smtClean="0">
                <a:latin typeface="Arial" charset="0"/>
              </a:rPr>
              <a:t>Klinik für Kinder- und Jugendpsychiatrie und Psychotherapie</a:t>
            </a:r>
            <a:endParaRPr lang="de-CH" sz="1200" b="1" dirty="0">
              <a:latin typeface="Arial" charset="0"/>
            </a:endParaRPr>
          </a:p>
        </p:txBody>
      </p:sp>
      <p:sp>
        <p:nvSpPr>
          <p:cNvPr id="6" name="Text Box 14"/>
          <p:cNvSpPr txBox="1">
            <a:spLocks noChangeArrowheads="1"/>
          </p:cNvSpPr>
          <p:nvPr>
            <p:custDataLst>
              <p:tags r:id="rId3"/>
            </p:custDataLst>
          </p:nvPr>
        </p:nvSpPr>
        <p:spPr bwMode="auto">
          <a:xfrm>
            <a:off x="466725" y="6388100"/>
            <a:ext cx="63478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1200"/>
              </a:lnSpc>
            </a:pPr>
            <a:r>
              <a:rPr lang="de-CH" sz="1000" smtClean="0">
                <a:latin typeface="Arial" charset="0"/>
              </a:rPr>
              <a:t>28.08.2017</a:t>
            </a:r>
            <a:endParaRPr lang="de-CH" sz="1000" dirty="0">
              <a:latin typeface="Arial" charset="0"/>
            </a:endParaRPr>
          </a:p>
        </p:txBody>
      </p:sp>
      <p:sp>
        <p:nvSpPr>
          <p:cNvPr id="7" name="Text Box 15"/>
          <p:cNvSpPr txBox="1">
            <a:spLocks noChangeArrowheads="1"/>
          </p:cNvSpPr>
          <p:nvPr>
            <p:custDataLst>
              <p:tags r:id="rId4"/>
            </p:custDataLst>
          </p:nvPr>
        </p:nvSpPr>
        <p:spPr bwMode="auto">
          <a:xfrm>
            <a:off x="935596" y="2875002"/>
            <a:ext cx="71977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400" b="1" dirty="0" smtClean="0">
                <a:solidFill>
                  <a:schemeClr val="tx1"/>
                </a:solidFill>
                <a:latin typeface="Calibri" panose="020F0502020204030204" pitchFamily="34" charset="0"/>
              </a:rPr>
              <a:t>Zentraler Notfalldienst (ZND) der Klinik für Kinder und Jugendpsychiatrie und Psychotherapie</a:t>
            </a:r>
            <a:endParaRPr lang="de-CH" sz="2400" b="1" dirty="0">
              <a:solidFill>
                <a:schemeClr val="tx1"/>
              </a:solidFill>
              <a:latin typeface="Calibri" panose="020F0502020204030204" pitchFamily="34" charset="0"/>
            </a:endParaRPr>
          </a:p>
        </p:txBody>
      </p:sp>
      <p:sp>
        <p:nvSpPr>
          <p:cNvPr id="8" name="Text Box 16"/>
          <p:cNvSpPr txBox="1">
            <a:spLocks noChangeArrowheads="1"/>
          </p:cNvSpPr>
          <p:nvPr>
            <p:custDataLst>
              <p:tags r:id="rId5"/>
            </p:custDataLst>
          </p:nvPr>
        </p:nvSpPr>
        <p:spPr bwMode="auto">
          <a:xfrm>
            <a:off x="973137" y="4064831"/>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200"/>
              </a:lnSpc>
            </a:pPr>
            <a:r>
              <a:rPr lang="de-CH" sz="1200" b="1" dirty="0" smtClean="0">
                <a:solidFill>
                  <a:srgbClr val="0078BB"/>
                </a:solidFill>
                <a:latin typeface="Arial" charset="0"/>
              </a:rPr>
              <a:t>Ein psychiatrischer Notfalldienst für Minderjährige des Kanton Zürichs</a:t>
            </a:r>
            <a:endParaRPr lang="de-CH" sz="1200" b="1" dirty="0">
              <a:solidFill>
                <a:srgbClr val="0078BB"/>
              </a:solidFill>
              <a:latin typeface="Arial" charset="0"/>
            </a:endParaRPr>
          </a:p>
        </p:txBody>
      </p:sp>
      <p:sp>
        <p:nvSpPr>
          <p:cNvPr id="9" name="Text Box 22"/>
          <p:cNvSpPr txBox="1">
            <a:spLocks noChangeArrowheads="1"/>
          </p:cNvSpPr>
          <p:nvPr>
            <p:custDataLst>
              <p:tags r:id="rId6"/>
            </p:custDataLst>
          </p:nvPr>
        </p:nvSpPr>
        <p:spPr bwMode="auto">
          <a:xfrm>
            <a:off x="935596" y="5378165"/>
            <a:ext cx="7775575"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1600"/>
              </a:lnSpc>
            </a:pPr>
            <a:r>
              <a:rPr lang="de-CH" sz="1400" dirty="0" smtClean="0">
                <a:latin typeface="Calibri" panose="020F0502020204030204" pitchFamily="34" charset="0"/>
              </a:rPr>
              <a:t>Dr. med. Gregor Berger, Leiter Zentraler Notfalldienst / </a:t>
            </a:r>
            <a:r>
              <a:rPr lang="de-CH" sz="1400" dirty="0" err="1" smtClean="0">
                <a:latin typeface="Calibri" panose="020F0502020204030204" pitchFamily="34" charset="0"/>
              </a:rPr>
              <a:t>Hometreatment</a:t>
            </a:r>
            <a:r>
              <a:rPr lang="de-CH" sz="1400" dirty="0" smtClean="0">
                <a:latin typeface="Calibri" panose="020F0502020204030204" pitchFamily="34" charset="0"/>
              </a:rPr>
              <a:t> KJPP Zürich</a:t>
            </a:r>
          </a:p>
          <a:p>
            <a:pPr eaLnBrk="1" hangingPunct="1">
              <a:lnSpc>
                <a:spcPts val="1600"/>
              </a:lnSpc>
            </a:pPr>
            <a:r>
              <a:rPr lang="de-CH" sz="1400" dirty="0" smtClean="0">
                <a:latin typeface="Calibri" panose="020F0502020204030204" pitchFamily="34" charset="0"/>
              </a:rPr>
              <a:t>E-Mail Gregor.Ber</a:t>
            </a:r>
            <a:r>
              <a:rPr lang="de-CH" sz="1400" baseline="0" dirty="0" smtClean="0">
                <a:latin typeface="Calibri" panose="020F0502020204030204" pitchFamily="34" charset="0"/>
              </a:rPr>
              <a:t>ger@puk.zh.ch</a:t>
            </a:r>
            <a:endParaRPr lang="de-CH" sz="1400" dirty="0">
              <a:latin typeface="Calibri" panose="020F0502020204030204" pitchFamily="34" charset="0"/>
            </a:endParaRPr>
          </a:p>
        </p:txBody>
      </p:sp>
      <p:sp>
        <p:nvSpPr>
          <p:cNvPr id="11" name="Rechteck 10"/>
          <p:cNvSpPr/>
          <p:nvPr userDrawn="1">
            <p:custDataLst>
              <p:tags r:id="rId7"/>
            </p:custDataLst>
          </p:nvPr>
        </p:nvSpPr>
        <p:spPr>
          <a:xfrm>
            <a:off x="477838" y="4424400"/>
            <a:ext cx="7775575" cy="179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l">
              <a:lnSpc>
                <a:spcPts val="1500"/>
              </a:lnSpc>
            </a:pPr>
            <a:endParaRPr lang="de-CH" sz="1200" dirty="0" smtClean="0">
              <a:solidFill>
                <a:schemeClr val="tx1"/>
              </a:solidFill>
            </a:endParaRPr>
          </a:p>
        </p:txBody>
      </p:sp>
      <p:sp>
        <p:nvSpPr>
          <p:cNvPr id="10" name="Textfeld 9"/>
          <p:cNvSpPr txBox="1"/>
          <p:nvPr userDrawn="1">
            <p:custDataLst>
              <p:tags r:id="rId8"/>
            </p:custDataLst>
          </p:nvPr>
        </p:nvSpPr>
        <p:spPr>
          <a:xfrm>
            <a:off x="468000" y="766800"/>
            <a:ext cx="1981312" cy="15388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chorCtr="0">
            <a:spAutoFit/>
          </a:bodyPr>
          <a:lstStyle>
            <a:defPPr>
              <a:defRPr lang="en-GB"/>
            </a:defPPr>
            <a:lvl1pPr eaLnBrk="1" hangingPunct="1">
              <a:lnSpc>
                <a:spcPts val="1200"/>
              </a:lnSpc>
              <a:defRPr sz="1000" b="1">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lvl="0"/>
            <a:r>
              <a:rPr lang="de-CH" b="0" smtClean="0"/>
              <a:t>Ambulatorien und Spezialangebote</a:t>
            </a:r>
            <a:endParaRPr lang="de-CH" b="0" dirty="0" smtClean="0"/>
          </a:p>
        </p:txBody>
      </p:sp>
      <p:sp>
        <p:nvSpPr>
          <p:cNvPr id="12" name="Textfeld 11"/>
          <p:cNvSpPr txBox="1"/>
          <p:nvPr userDrawn="1">
            <p:custDataLst>
              <p:tags r:id="rId9"/>
            </p:custDataLst>
          </p:nvPr>
        </p:nvSpPr>
        <p:spPr>
          <a:xfrm>
            <a:off x="468000" y="910800"/>
            <a:ext cx="65" cy="15388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chorCtr="0">
            <a:spAutoFit/>
          </a:bodyPr>
          <a:lstStyle>
            <a:defPPr>
              <a:defRPr lang="en-GB"/>
            </a:defPPr>
            <a:lvl1pPr eaLnBrk="1" hangingPunct="1">
              <a:lnSpc>
                <a:spcPts val="1200"/>
              </a:lnSpc>
              <a:defRPr sz="1000" b="1">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lvl="0"/>
            <a:endParaRPr lang="de-CH" dirty="0" smtClean="0"/>
          </a:p>
        </p:txBody>
      </p:sp>
    </p:spTree>
    <p:extLst>
      <p:ext uri="{BB962C8B-B14F-4D97-AF65-F5344CB8AC3E}">
        <p14:creationId xmlns:p14="http://schemas.microsoft.com/office/powerpoint/2010/main" val="18439715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Vertikaler Textplatzhalter 2"/>
          <p:cNvSpPr>
            <a:spLocks noGrp="1"/>
          </p:cNvSpPr>
          <p:nvPr>
            <p:ph type="body" orient="vert" idx="1"/>
            <p:custDataLst>
              <p:tags r:id="rId2"/>
            </p:custDataLst>
          </p:nvPr>
        </p:nvSpPr>
        <p:spPr/>
        <p:txBody>
          <a:bodyPr vert="eaVert"/>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29E01D21-CA02-4F37-9724-3F81624B47BA}" type="slidenum">
              <a:rPr lang="de-CH" smtClean="0"/>
              <a:pPr>
                <a:defRPr/>
              </a:pPr>
              <a:t>‹Nr.›</a:t>
            </a:fld>
            <a:endParaRPr lang="de-CH" dirty="0"/>
          </a:p>
        </p:txBody>
      </p:sp>
    </p:spTree>
    <p:extLst>
      <p:ext uri="{BB962C8B-B14F-4D97-AF65-F5344CB8AC3E}">
        <p14:creationId xmlns:p14="http://schemas.microsoft.com/office/powerpoint/2010/main" val="219879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custDataLst>
              <p:tags r:id="rId1"/>
            </p:custDataLst>
          </p:nvPr>
        </p:nvSpPr>
        <p:spPr>
          <a:xfrm>
            <a:off x="6672263" y="412750"/>
            <a:ext cx="2076450" cy="5600700"/>
          </a:xfrm>
        </p:spPr>
        <p:txBody>
          <a:bodyPr vert="eaVert"/>
          <a:lstStyle/>
          <a:p>
            <a:r>
              <a:rPr lang="de-CH" dirty="0" smtClean="0"/>
              <a:t>Titelmasterformat durch Klicken bearbeiten</a:t>
            </a:r>
            <a:endParaRPr lang="de-CH" dirty="0"/>
          </a:p>
        </p:txBody>
      </p:sp>
      <p:sp>
        <p:nvSpPr>
          <p:cNvPr id="3" name="Vertikaler Textplatzhalter 2"/>
          <p:cNvSpPr>
            <a:spLocks noGrp="1"/>
          </p:cNvSpPr>
          <p:nvPr>
            <p:ph type="body" orient="vert" idx="1"/>
            <p:custDataLst>
              <p:tags r:id="rId2"/>
            </p:custDataLst>
          </p:nvPr>
        </p:nvSpPr>
        <p:spPr>
          <a:xfrm>
            <a:off x="442913" y="412750"/>
            <a:ext cx="6076950" cy="5600700"/>
          </a:xfrm>
        </p:spPr>
        <p:txBody>
          <a:bodyPr vert="eaVert"/>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A73E89A2-3C87-468C-9F89-C4C231D08734}" type="slidenum">
              <a:rPr lang="de-CH" smtClean="0"/>
              <a:pPr>
                <a:defRPr/>
              </a:pPr>
              <a:t>‹Nr.›</a:t>
            </a:fld>
            <a:endParaRPr lang="de-CH" dirty="0"/>
          </a:p>
        </p:txBody>
      </p:sp>
    </p:spTree>
    <p:extLst>
      <p:ext uri="{BB962C8B-B14F-4D97-AF65-F5344CB8AC3E}">
        <p14:creationId xmlns:p14="http://schemas.microsoft.com/office/powerpoint/2010/main" val="385937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42913" y="412750"/>
            <a:ext cx="6272212" cy="801688"/>
          </a:xfrm>
        </p:spPr>
        <p:txBody>
          <a:bodyPr/>
          <a:lstStyle/>
          <a:p>
            <a:r>
              <a:rPr lang="de-CH" dirty="0" smtClean="0"/>
              <a:t>Titelmasterformat durch Klicken bearbeiten</a:t>
            </a:r>
            <a:endParaRPr lang="de-CH" dirty="0"/>
          </a:p>
        </p:txBody>
      </p:sp>
      <p:sp>
        <p:nvSpPr>
          <p:cNvPr id="3" name="Inhaltsplatzhalter 2"/>
          <p:cNvSpPr>
            <a:spLocks noGrp="1"/>
          </p:cNvSpPr>
          <p:nvPr>
            <p:ph sz="half" idx="1"/>
            <p:custDataLst>
              <p:tags r:id="rId2"/>
            </p:custDataLst>
          </p:nvPr>
        </p:nvSpPr>
        <p:spPr>
          <a:xfrm>
            <a:off x="466725" y="1377950"/>
            <a:ext cx="4064000" cy="46355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Textplatzhalter 3"/>
          <p:cNvSpPr>
            <a:spLocks noGrp="1"/>
          </p:cNvSpPr>
          <p:nvPr>
            <p:ph type="body" sz="half" idx="2"/>
            <p:custDataLst>
              <p:tags r:id="rId3"/>
            </p:custDataLst>
          </p:nvPr>
        </p:nvSpPr>
        <p:spPr>
          <a:xfrm>
            <a:off x="4683125" y="1377950"/>
            <a:ext cx="4065588" cy="46355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CBCAA72E-9313-4485-A422-5FE0C7146FEA}" type="slidenum">
              <a:rPr lang="de-CH" smtClean="0"/>
              <a:pPr>
                <a:defRPr/>
              </a:pPr>
              <a:t>‹Nr.›</a:t>
            </a:fld>
            <a:endParaRPr lang="de-CH" dirty="0"/>
          </a:p>
        </p:txBody>
      </p:sp>
    </p:spTree>
    <p:extLst>
      <p:ext uri="{BB962C8B-B14F-4D97-AF65-F5344CB8AC3E}">
        <p14:creationId xmlns:p14="http://schemas.microsoft.com/office/powerpoint/2010/main" val="287655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42913" y="412750"/>
            <a:ext cx="6272212" cy="801688"/>
          </a:xfrm>
        </p:spPr>
        <p:txBody>
          <a:bodyPr/>
          <a:lstStyle/>
          <a:p>
            <a:r>
              <a:rPr lang="de-CH" dirty="0" smtClean="0"/>
              <a:t>Titelmasterformat durch Klicken bearbeiten</a:t>
            </a:r>
            <a:endParaRPr lang="de-CH" dirty="0"/>
          </a:p>
        </p:txBody>
      </p:sp>
      <p:sp>
        <p:nvSpPr>
          <p:cNvPr id="3" name="ClipArt-Platzhalter 2"/>
          <p:cNvSpPr>
            <a:spLocks noGrp="1"/>
          </p:cNvSpPr>
          <p:nvPr>
            <p:ph type="clipArt" sz="half" idx="1"/>
          </p:nvPr>
        </p:nvSpPr>
        <p:spPr>
          <a:xfrm>
            <a:off x="466725" y="1377950"/>
            <a:ext cx="4064000" cy="4635500"/>
          </a:xfrm>
        </p:spPr>
        <p:txBody>
          <a:bodyPr/>
          <a:lstStyle/>
          <a:p>
            <a:pPr lvl="0"/>
            <a:endParaRPr lang="de-CH" noProof="0" smtClean="0"/>
          </a:p>
        </p:txBody>
      </p:sp>
      <p:sp>
        <p:nvSpPr>
          <p:cNvPr id="4" name="Textplatzhalter 3"/>
          <p:cNvSpPr>
            <a:spLocks noGrp="1"/>
          </p:cNvSpPr>
          <p:nvPr>
            <p:ph type="body" sz="half" idx="2"/>
            <p:custDataLst>
              <p:tags r:id="rId2"/>
            </p:custDataLst>
          </p:nvPr>
        </p:nvSpPr>
        <p:spPr>
          <a:xfrm>
            <a:off x="4683125" y="1377950"/>
            <a:ext cx="4065588" cy="46355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5" name="Rectangle 6"/>
          <p:cNvSpPr>
            <a:spLocks noGrp="1" noChangeArrowheads="1"/>
          </p:cNvSpPr>
          <p:nvPr>
            <p:ph type="sldNum" sz="quarter" idx="10"/>
            <p:custDataLst>
              <p:tags r:id="rId3"/>
            </p:custDataLst>
          </p:nvPr>
        </p:nvSpPr>
        <p:spPr>
          <a:ln/>
        </p:spPr>
        <p:txBody>
          <a:bodyPr/>
          <a:lstStyle>
            <a:lvl1pPr>
              <a:defRPr/>
            </a:lvl1pPr>
          </a:lstStyle>
          <a:p>
            <a:pPr>
              <a:defRPr/>
            </a:pPr>
            <a:fld id="{3DADC45F-E7B0-407F-9F2C-551850B371E8}" type="slidenum">
              <a:rPr lang="de-CH" smtClean="0"/>
              <a:pPr>
                <a:defRPr/>
              </a:pPr>
              <a:t>‹Nr.›</a:t>
            </a:fld>
            <a:endParaRPr lang="de-CH" dirty="0"/>
          </a:p>
        </p:txBody>
      </p:sp>
    </p:spTree>
    <p:extLst>
      <p:ext uri="{BB962C8B-B14F-4D97-AF65-F5344CB8AC3E}">
        <p14:creationId xmlns:p14="http://schemas.microsoft.com/office/powerpoint/2010/main" val="249120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pic>
        <p:nvPicPr>
          <p:cNvPr id="4" name="Bild 12" descr="titelbild_2048x1536px.jpg"/>
          <p:cNvPicPr>
            <a:picLocks noChangeAspect="1"/>
          </p:cNvPicPr>
          <p:nvPr userDrawn="1"/>
        </p:nvPicPr>
        <p:blipFill>
          <a:blip r:embed="rId2"/>
          <a:srcRect t="11551"/>
          <a:stretch>
            <a:fillRect/>
          </a:stretch>
        </p:blipFill>
        <p:spPr bwMode="auto">
          <a:xfrm>
            <a:off x="-108520" y="908720"/>
            <a:ext cx="9280407" cy="6156325"/>
          </a:xfrm>
          <a:prstGeom prst="rect">
            <a:avLst/>
          </a:prstGeom>
          <a:noFill/>
          <a:ln w="9525">
            <a:noFill/>
            <a:miter lim="800000"/>
            <a:headEnd/>
            <a:tailEnd/>
          </a:ln>
        </p:spPr>
      </p:pic>
      <p:pic>
        <p:nvPicPr>
          <p:cNvPr id="5" name="Bild 6" descr="Logo KJPD farbig.jpg"/>
          <p:cNvPicPr>
            <a:picLocks noChangeAspect="1"/>
          </p:cNvPicPr>
          <p:nvPr userDrawn="1"/>
        </p:nvPicPr>
        <p:blipFill>
          <a:blip r:embed="rId3"/>
          <a:srcRect/>
          <a:stretch>
            <a:fillRect/>
          </a:stretch>
        </p:blipFill>
        <p:spPr bwMode="auto">
          <a:xfrm>
            <a:off x="5219700" y="187325"/>
            <a:ext cx="3687763" cy="685800"/>
          </a:xfrm>
          <a:prstGeom prst="rect">
            <a:avLst/>
          </a:prstGeom>
          <a:noFill/>
          <a:ln w="9525">
            <a:noFill/>
            <a:miter lim="800000"/>
            <a:headEnd/>
            <a:tailEnd/>
          </a:ln>
        </p:spPr>
      </p:pic>
      <p:sp>
        <p:nvSpPr>
          <p:cNvPr id="7" name="Textplatzhalter 12"/>
          <p:cNvSpPr>
            <a:spLocks noGrp="1"/>
          </p:cNvSpPr>
          <p:nvPr>
            <p:ph type="body" sz="quarter" idx="10"/>
          </p:nvPr>
        </p:nvSpPr>
        <p:spPr>
          <a:xfrm>
            <a:off x="683568" y="3068638"/>
            <a:ext cx="6768752" cy="1446212"/>
          </a:xfrm>
          <a:prstGeom prst="rect">
            <a:avLst/>
          </a:prstGeom>
        </p:spPr>
        <p:txBody>
          <a:bodyPr/>
          <a:lstStyle>
            <a:lvl1pPr marL="0" indent="0">
              <a:spcAft>
                <a:spcPts val="1800"/>
              </a:spcAft>
              <a:buNone/>
              <a:defRPr sz="4000"/>
            </a:lvl1pPr>
            <a:lvl2pPr marL="0" indent="0">
              <a:spcBef>
                <a:spcPts val="600"/>
              </a:spcBef>
              <a:buNone/>
              <a:defRPr/>
            </a:lvl2pPr>
          </a:lstStyle>
          <a:p>
            <a:pPr lvl="0"/>
            <a:r>
              <a:rPr lang="en-US" dirty="0" smtClean="0"/>
              <a:t>Textmasterformate durch Klicken bearbeiten</a:t>
            </a:r>
          </a:p>
          <a:p>
            <a:pPr lvl="1"/>
            <a:r>
              <a:rPr lang="en-US" dirty="0" smtClean="0"/>
              <a:t>Zweite Ebene</a:t>
            </a:r>
          </a:p>
        </p:txBody>
      </p:sp>
      <p:sp>
        <p:nvSpPr>
          <p:cNvPr id="8" name="Textplatzhalter 12"/>
          <p:cNvSpPr>
            <a:spLocks noGrp="1"/>
          </p:cNvSpPr>
          <p:nvPr>
            <p:ph type="body" sz="quarter" idx="11"/>
          </p:nvPr>
        </p:nvSpPr>
        <p:spPr>
          <a:xfrm>
            <a:off x="683568" y="5511180"/>
            <a:ext cx="8064896" cy="582116"/>
          </a:xfrm>
          <a:prstGeom prst="rect">
            <a:avLst/>
          </a:prstGeom>
        </p:spPr>
        <p:txBody>
          <a:bodyPr/>
          <a:lstStyle>
            <a:lvl1pPr marL="0" indent="0">
              <a:spcAft>
                <a:spcPts val="1800"/>
              </a:spcAft>
              <a:buNone/>
              <a:defRPr sz="2800"/>
            </a:lvl1pPr>
            <a:lvl2pPr marL="0" indent="0">
              <a:spcBef>
                <a:spcPts val="600"/>
              </a:spcBef>
              <a:buNone/>
              <a:defRPr/>
            </a:lvl2pPr>
          </a:lstStyle>
          <a:p>
            <a:pPr lvl="0"/>
            <a:r>
              <a:rPr lang="en-US" dirty="0" smtClean="0"/>
              <a:t>Textmasterformate durch Klicken bearbeiten</a:t>
            </a:r>
          </a:p>
        </p:txBody>
      </p:sp>
      <p:pic>
        <p:nvPicPr>
          <p:cNvPr id="6" name="Grafik 5"/>
          <p:cNvPicPr>
            <a:picLocks noChangeAspect="1"/>
          </p:cNvPicPr>
          <p:nvPr userDrawn="1"/>
        </p:nvPicPr>
        <p:blipFill rotWithShape="1">
          <a:blip r:embed="rId4" cstate="print">
            <a:extLst>
              <a:ext uri="{28A0092B-C50C-407E-A947-70E740481C1C}">
                <a14:useLocalDpi xmlns:a14="http://schemas.microsoft.com/office/drawing/2010/main" val="0"/>
              </a:ext>
            </a:extLst>
          </a:blip>
          <a:srcRect l="4615"/>
          <a:stretch/>
        </p:blipFill>
        <p:spPr>
          <a:xfrm>
            <a:off x="266503" y="86189"/>
            <a:ext cx="1929233" cy="888072"/>
          </a:xfrm>
          <a:prstGeom prst="rect">
            <a:avLst/>
          </a:prstGeom>
        </p:spPr>
      </p:pic>
    </p:spTree>
    <p:extLst>
      <p:ext uri="{BB962C8B-B14F-4D97-AF65-F5344CB8AC3E}">
        <p14:creationId xmlns:p14="http://schemas.microsoft.com/office/powerpoint/2010/main" val="29494206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a:xfrm>
            <a:off x="685800" y="2369344"/>
            <a:ext cx="7772400" cy="1231106"/>
          </a:xfrm>
        </p:spPr>
        <p:txBody>
          <a:bodyPr/>
          <a:lstStyle/>
          <a:p>
            <a:r>
              <a:rPr lang="de-CH" dirty="0" smtClean="0"/>
              <a:t>Titelmasterformat durch Klicken bearbeiten</a:t>
            </a:r>
            <a:endParaRPr lang="de-CH" dirty="0"/>
          </a:p>
        </p:txBody>
      </p:sp>
      <p:sp>
        <p:nvSpPr>
          <p:cNvPr id="3" name="Untertitel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dirty="0" smtClean="0"/>
              <a:t>Formatvorlage des Untertitelmasters durch Klicken bearbeiten</a:t>
            </a:r>
            <a:endParaRPr lang="de-CH" dirty="0"/>
          </a:p>
        </p:txBody>
      </p:sp>
    </p:spTree>
    <p:extLst>
      <p:ext uri="{BB962C8B-B14F-4D97-AF65-F5344CB8AC3E}">
        <p14:creationId xmlns:p14="http://schemas.microsoft.com/office/powerpoint/2010/main" val="2738658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1493098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722313" y="4406900"/>
            <a:ext cx="7772400" cy="1231106"/>
          </a:xfrm>
        </p:spPr>
        <p:txBody>
          <a:bodyPr anchor="t"/>
          <a:lstStyle>
            <a:lvl1pPr algn="l">
              <a:defRPr sz="4000" b="1" cap="all"/>
            </a:lvl1pPr>
          </a:lstStyle>
          <a:p>
            <a:r>
              <a:rPr lang="de-CH" dirty="0" smtClean="0"/>
              <a:t>Titelmasterformat durch Klicken bearbeiten</a:t>
            </a:r>
            <a:endParaRPr lang="de-CH" dirty="0"/>
          </a:p>
        </p:txBody>
      </p:sp>
      <p:sp>
        <p:nvSpPr>
          <p:cNvPr id="3" name="Textplatzhalt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dirty="0" smtClean="0"/>
              <a:t>Textmasterformat bearbeiten</a:t>
            </a:r>
          </a:p>
        </p:txBody>
      </p:sp>
    </p:spTree>
    <p:extLst>
      <p:ext uri="{BB962C8B-B14F-4D97-AF65-F5344CB8AC3E}">
        <p14:creationId xmlns:p14="http://schemas.microsoft.com/office/powerpoint/2010/main" val="3071608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Inhaltsplatzhalter 2"/>
          <p:cNvSpPr>
            <a:spLocks noGrp="1"/>
          </p:cNvSpPr>
          <p:nvPr>
            <p:ph sz="half" idx="1"/>
            <p:custDataLst>
              <p:tags r:id="rId2"/>
            </p:custDataLst>
          </p:nvPr>
        </p:nvSpPr>
        <p:spPr>
          <a:xfrm>
            <a:off x="431800" y="3141663"/>
            <a:ext cx="3983038"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Inhaltsplatzhalter 3"/>
          <p:cNvSpPr>
            <a:spLocks noGrp="1"/>
          </p:cNvSpPr>
          <p:nvPr>
            <p:ph sz="half" idx="2"/>
            <p:custDataLst>
              <p:tags r:id="rId3"/>
            </p:custDataLst>
          </p:nvPr>
        </p:nvSpPr>
        <p:spPr>
          <a:xfrm>
            <a:off x="4567238" y="3141663"/>
            <a:ext cx="3984625"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328065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186532"/>
            <a:ext cx="8229600" cy="1231106"/>
          </a:xfrm>
        </p:spPr>
        <p:txBody>
          <a:bodyPr/>
          <a:lstStyle>
            <a:lvl1pPr>
              <a:defRPr/>
            </a:lvl1pPr>
          </a:lstStyle>
          <a:p>
            <a:r>
              <a:rPr lang="de-CH" dirty="0" smtClean="0"/>
              <a:t>Titelmasterformat durch Klicken bearbeiten</a:t>
            </a:r>
            <a:endParaRPr lang="de-CH" dirty="0"/>
          </a:p>
        </p:txBody>
      </p:sp>
      <p:sp>
        <p:nvSpPr>
          <p:cNvPr id="3" name="Textplatzhalt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smtClean="0"/>
              <a:t>Textmasterformat bearbeiten</a:t>
            </a:r>
          </a:p>
        </p:txBody>
      </p:sp>
      <p:sp>
        <p:nvSpPr>
          <p:cNvPr id="4" name="Inhaltsplatzhalt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5" name="Textplatzhalt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smtClean="0"/>
              <a:t>Textmasterformat bearbeiten</a:t>
            </a:r>
          </a:p>
        </p:txBody>
      </p:sp>
      <p:sp>
        <p:nvSpPr>
          <p:cNvPr id="6" name="Inhaltsplatzhalt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315912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p:txBody>
          <a:bodyPr/>
          <a:lstStyle>
            <a:lvl1pPr>
              <a:buFont typeface="Arial" panose="020B0604020202020204" pitchFamily="34" charset="0"/>
              <a:buChar char="•"/>
              <a:defRPr sz="2000"/>
            </a:lvl1pPr>
            <a:lvl2pPr marL="287337" indent="-285750">
              <a:buFont typeface="Arial" panose="020B0604020202020204" pitchFamily="34" charset="0"/>
              <a:buChar char="•"/>
              <a:defRPr/>
            </a:lvl2pPr>
            <a:lvl5pPr>
              <a:defRPr>
                <a:latin typeface="Calibri" panose="020F0502020204030204" pitchFamily="34" charset="0"/>
              </a:defRPr>
            </a:lvl5pPr>
            <a:lvl6pPr marL="1327150" indent="-285750">
              <a:buFont typeface="Arial" panose="020B0604020202020204" pitchFamily="34" charset="0"/>
              <a:buChar char="•"/>
              <a:defRPr>
                <a:latin typeface="Calibri" panose="020F0502020204030204" pitchFamily="34" charset="0"/>
              </a:defRPr>
            </a:lvl6pPr>
          </a:lstStyle>
          <a:p>
            <a:pPr lvl="0"/>
            <a:r>
              <a:rPr lang="de-CH" dirty="0" smtClean="0"/>
              <a:t>Textmasterformat bearbeiten</a:t>
            </a:r>
          </a:p>
          <a:p>
            <a:pPr lvl="2"/>
            <a:r>
              <a:rPr lang="de-CH" dirty="0" smtClean="0"/>
              <a:t>Zweite Ebene</a:t>
            </a:r>
          </a:p>
          <a:p>
            <a:pPr lvl="3"/>
            <a:r>
              <a:rPr lang="de-CH" dirty="0" smtClean="0"/>
              <a:t>Dritte Ebene</a:t>
            </a:r>
          </a:p>
          <a:p>
            <a:pPr lvl="4"/>
            <a:r>
              <a:rPr lang="de-CH" dirty="0" smtClean="0"/>
              <a:t>Vierte Ebene</a:t>
            </a:r>
          </a:p>
          <a:p>
            <a:pPr lvl="5"/>
            <a:r>
              <a:rPr lang="de-CH" dirty="0" smtClean="0"/>
              <a:t>Fünfte Ebene</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E23EC4FB-952C-4AB1-BD85-EDEE35A776F9}" type="slidenum">
              <a:rPr lang="de-CH" smtClean="0"/>
              <a:pPr>
                <a:defRPr/>
              </a:pPr>
              <a:t>‹Nr.›</a:t>
            </a:fld>
            <a:endParaRPr lang="de-CH" dirty="0"/>
          </a:p>
        </p:txBody>
      </p:sp>
    </p:spTree>
    <p:extLst>
      <p:ext uri="{BB962C8B-B14F-4D97-AF65-F5344CB8AC3E}">
        <p14:creationId xmlns:p14="http://schemas.microsoft.com/office/powerpoint/2010/main" val="3179641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Tree>
    <p:extLst>
      <p:ext uri="{BB962C8B-B14F-4D97-AF65-F5344CB8AC3E}">
        <p14:creationId xmlns:p14="http://schemas.microsoft.com/office/powerpoint/2010/main" val="1525299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15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819547"/>
            <a:ext cx="3008313" cy="615553"/>
          </a:xfrm>
        </p:spPr>
        <p:txBody>
          <a:bodyPr/>
          <a:lstStyle>
            <a:lvl1pPr algn="l">
              <a:defRPr sz="2000" b="1"/>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Textplatzhalt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smtClean="0"/>
              <a:t>Textmasterformat bearbeiten</a:t>
            </a:r>
          </a:p>
        </p:txBody>
      </p:sp>
    </p:spTree>
    <p:extLst>
      <p:ext uri="{BB962C8B-B14F-4D97-AF65-F5344CB8AC3E}">
        <p14:creationId xmlns:p14="http://schemas.microsoft.com/office/powerpoint/2010/main" val="358422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1792288" y="5059561"/>
            <a:ext cx="5486400" cy="307777"/>
          </a:xfrm>
        </p:spPr>
        <p:txBody>
          <a:bodyPr/>
          <a:lstStyle>
            <a:lvl1pPr algn="l">
              <a:defRPr sz="2000" b="1"/>
            </a:lvl1pPr>
          </a:lstStyle>
          <a:p>
            <a:r>
              <a:rPr lang="de-CH" dirty="0" smtClean="0"/>
              <a:t>Titelmasterformat durch Klicken bearbeiten</a:t>
            </a:r>
            <a:endParaRPr lang="de-CH"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smtClean="0"/>
              <a:t>Textmasterformat bearbeiten</a:t>
            </a:r>
          </a:p>
        </p:txBody>
      </p:sp>
    </p:spTree>
    <p:extLst>
      <p:ext uri="{BB962C8B-B14F-4D97-AF65-F5344CB8AC3E}">
        <p14:creationId xmlns:p14="http://schemas.microsoft.com/office/powerpoint/2010/main" val="4131451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Vertikaler Textplatzhalter 2"/>
          <p:cNvSpPr>
            <a:spLocks noGrp="1"/>
          </p:cNvSpPr>
          <p:nvPr>
            <p:ph type="body" orient="vert" idx="1"/>
            <p:custDataLst>
              <p:tags r:id="rId2"/>
            </p:custDataLst>
          </p:nvPr>
        </p:nvSpPr>
        <p:spPr/>
        <p:txBody>
          <a:bodyPr vert="eaVert"/>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1584028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custDataLst>
              <p:tags r:id="rId1"/>
            </p:custDataLst>
          </p:nvPr>
        </p:nvSpPr>
        <p:spPr>
          <a:xfrm>
            <a:off x="6523038" y="1838325"/>
            <a:ext cx="3077766" cy="2743200"/>
          </a:xfrm>
        </p:spPr>
        <p:txBody>
          <a:bodyPr vert="eaVert"/>
          <a:lstStyle/>
          <a:p>
            <a:r>
              <a:rPr lang="de-CH" dirty="0" smtClean="0"/>
              <a:t>Titelmasterformat durch Klicken bearbeiten</a:t>
            </a:r>
            <a:endParaRPr lang="de-CH" dirty="0"/>
          </a:p>
        </p:txBody>
      </p:sp>
      <p:sp>
        <p:nvSpPr>
          <p:cNvPr id="3" name="Vertikaler Textplatzhalter 2"/>
          <p:cNvSpPr>
            <a:spLocks noGrp="1"/>
          </p:cNvSpPr>
          <p:nvPr>
            <p:ph type="body" orient="vert" idx="1"/>
            <p:custDataLst>
              <p:tags r:id="rId2"/>
            </p:custDataLst>
          </p:nvPr>
        </p:nvSpPr>
        <p:spPr>
          <a:xfrm>
            <a:off x="431800" y="1838325"/>
            <a:ext cx="5938838" cy="2743200"/>
          </a:xfrm>
        </p:spPr>
        <p:txBody>
          <a:bodyPr vert="eaVert"/>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334900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722313" y="4406900"/>
            <a:ext cx="7772400" cy="1362075"/>
          </a:xfrm>
        </p:spPr>
        <p:txBody>
          <a:bodyPr/>
          <a:lstStyle>
            <a:lvl1pPr algn="l">
              <a:defRPr sz="4000" b="1" cap="all"/>
            </a:lvl1pPr>
          </a:lstStyle>
          <a:p>
            <a:r>
              <a:rPr lang="de-CH" dirty="0" smtClean="0"/>
              <a:t>Titelmasterformat durch Klicken bearbeiten</a:t>
            </a:r>
            <a:endParaRPr lang="de-CH" dirty="0"/>
          </a:p>
        </p:txBody>
      </p:sp>
      <p:sp>
        <p:nvSpPr>
          <p:cNvPr id="3" name="Textplatzhalt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dirty="0" smtClean="0"/>
              <a:t>Textmasterformat bearbeiten</a:t>
            </a:r>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9F993289-8D42-41EF-88C1-E009E2731B93}" type="slidenum">
              <a:rPr lang="de-CH" smtClean="0"/>
              <a:pPr>
                <a:defRPr/>
              </a:pPr>
              <a:t>‹Nr.›</a:t>
            </a:fld>
            <a:endParaRPr lang="de-CH" dirty="0"/>
          </a:p>
        </p:txBody>
      </p:sp>
    </p:spTree>
    <p:extLst>
      <p:ext uri="{BB962C8B-B14F-4D97-AF65-F5344CB8AC3E}">
        <p14:creationId xmlns:p14="http://schemas.microsoft.com/office/powerpoint/2010/main" val="72366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Inhaltsplatzhalter 2"/>
          <p:cNvSpPr>
            <a:spLocks noGrp="1"/>
          </p:cNvSpPr>
          <p:nvPr>
            <p:ph sz="half" idx="1"/>
            <p:custDataLst>
              <p:tags r:id="rId2"/>
            </p:custDataLst>
          </p:nvPr>
        </p:nvSpPr>
        <p:spPr>
          <a:xfrm>
            <a:off x="466725" y="1377950"/>
            <a:ext cx="4064000" cy="4635500"/>
          </a:xfrm>
        </p:spPr>
        <p:txBody>
          <a:bodyPr/>
          <a:lstStyle>
            <a:lvl1pPr>
              <a:defRPr sz="2800"/>
            </a:lvl1pPr>
            <a:lvl2pPr>
              <a:defRPr sz="2000"/>
            </a:lvl2pPr>
            <a:lvl3pPr>
              <a:defRPr sz="2000"/>
            </a:lvl3pPr>
            <a:lvl4pPr>
              <a:defRPr sz="1800"/>
            </a:lvl4pPr>
            <a:lvl5pPr>
              <a:defRPr sz="1800"/>
            </a:lvl5pPr>
            <a:lvl6pPr marL="1327150" indent="-285750">
              <a:buFont typeface="Arial" panose="020B0604020202020204" pitchFamily="34" charset="0"/>
              <a:buChar char="•"/>
              <a:defRPr sz="1800">
                <a:latin typeface="Calibri" panose="020F0502020204030204" pitchFamily="34" charset="0"/>
              </a:defRPr>
            </a:lvl6pPr>
            <a:lvl7pPr>
              <a:defRPr sz="1800"/>
            </a:lvl7pPr>
            <a:lvl8pPr>
              <a:defRPr sz="1800"/>
            </a:lvl8pPr>
            <a:lvl9pPr>
              <a:defRPr sz="1800"/>
            </a:lvl9pPr>
          </a:lstStyle>
          <a:p>
            <a:pPr lvl="1"/>
            <a:r>
              <a:rPr lang="de-CH" dirty="0" smtClean="0"/>
              <a:t>Textmasterformat bearbeiten</a:t>
            </a:r>
          </a:p>
          <a:p>
            <a:pPr lvl="2"/>
            <a:r>
              <a:rPr lang="de-CH" dirty="0" smtClean="0"/>
              <a:t>Zweite Ebene</a:t>
            </a:r>
          </a:p>
          <a:p>
            <a:pPr lvl="3"/>
            <a:r>
              <a:rPr lang="de-CH" dirty="0" smtClean="0"/>
              <a:t>Dritte Ebene</a:t>
            </a:r>
          </a:p>
          <a:p>
            <a:pPr lvl="4"/>
            <a:r>
              <a:rPr lang="de-CH" dirty="0" smtClean="0"/>
              <a:t>Vierte Ebene</a:t>
            </a:r>
          </a:p>
          <a:p>
            <a:pPr lvl="5"/>
            <a:r>
              <a:rPr lang="de-CH" dirty="0" smtClean="0"/>
              <a:t>Fünfte Ebene</a:t>
            </a:r>
            <a:endParaRPr lang="de-CH" dirty="0"/>
          </a:p>
        </p:txBody>
      </p:sp>
      <p:sp>
        <p:nvSpPr>
          <p:cNvPr id="4" name="Inhaltsplatzhalter 3"/>
          <p:cNvSpPr>
            <a:spLocks noGrp="1"/>
          </p:cNvSpPr>
          <p:nvPr>
            <p:ph sz="half" idx="2"/>
            <p:custDataLst>
              <p:tags r:id="rId3"/>
            </p:custDataLst>
          </p:nvPr>
        </p:nvSpPr>
        <p:spPr>
          <a:xfrm>
            <a:off x="4683125" y="1377950"/>
            <a:ext cx="4065588" cy="4635500"/>
          </a:xfrm>
        </p:spPr>
        <p:txBody>
          <a:bodyPr/>
          <a:lstStyle>
            <a:lvl1pPr>
              <a:buFont typeface="Arial" panose="020B0604020202020204" pitchFamily="34" charset="0"/>
              <a:buChar char="•"/>
              <a:defRPr sz="2000"/>
            </a:lvl1pPr>
            <a:lvl2pPr>
              <a:defRPr sz="2400"/>
            </a:lvl2pPr>
            <a:lvl3pPr>
              <a:defRPr sz="2000"/>
            </a:lvl3pPr>
            <a:lvl4pPr>
              <a:defRPr sz="1800"/>
            </a:lvl4pPr>
            <a:lvl5pPr>
              <a:defRPr sz="1800">
                <a:latin typeface="Calibri" panose="020F0502020204030204" pitchFamily="34" charset="0"/>
              </a:defRPr>
            </a:lvl5pPr>
            <a:lvl6pPr marL="1327150" indent="-285750">
              <a:buFont typeface="Arial" panose="020B0604020202020204" pitchFamily="34" charset="0"/>
              <a:buChar char="•"/>
              <a:defRPr sz="1800">
                <a:latin typeface="Calibri" panose="020F0502020204030204" pitchFamily="34" charset="0"/>
              </a:defRPr>
            </a:lvl6pPr>
            <a:lvl7pPr>
              <a:defRPr sz="1800"/>
            </a:lvl7pPr>
            <a:lvl8pPr>
              <a:defRPr sz="1800"/>
            </a:lvl8pPr>
            <a:lvl9pPr>
              <a:defRPr sz="1800"/>
            </a:lvl9pPr>
          </a:lstStyle>
          <a:p>
            <a:pPr lvl="0"/>
            <a:r>
              <a:rPr lang="de-CH" dirty="0" smtClean="0"/>
              <a:t>Textmasterformat bearbeiten</a:t>
            </a:r>
          </a:p>
          <a:p>
            <a:pPr lvl="2"/>
            <a:r>
              <a:rPr lang="de-CH" dirty="0" smtClean="0"/>
              <a:t>Zweite Ebene</a:t>
            </a:r>
          </a:p>
          <a:p>
            <a:pPr lvl="3"/>
            <a:r>
              <a:rPr lang="de-CH" dirty="0" smtClean="0"/>
              <a:t>Dritte Ebene</a:t>
            </a:r>
          </a:p>
          <a:p>
            <a:pPr lvl="4"/>
            <a:r>
              <a:rPr lang="de-CH" dirty="0" smtClean="0"/>
              <a:t>Vierte Ebene</a:t>
            </a:r>
          </a:p>
          <a:p>
            <a:pPr lvl="5"/>
            <a:r>
              <a:rPr lang="de-CH" dirty="0" smtClean="0"/>
              <a:t>Fünfte Ebene</a:t>
            </a:r>
            <a:endParaRPr lang="de-CH" dirty="0"/>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F1AD00FC-3A45-46A7-8D0D-6100994F8AF6}" type="slidenum">
              <a:rPr lang="de-CH" smtClean="0"/>
              <a:pPr>
                <a:defRPr/>
              </a:pPr>
              <a:t>‹Nr.›</a:t>
            </a:fld>
            <a:endParaRPr lang="de-CH" dirty="0"/>
          </a:p>
        </p:txBody>
      </p:sp>
    </p:spTree>
    <p:extLst>
      <p:ext uri="{BB962C8B-B14F-4D97-AF65-F5344CB8AC3E}">
        <p14:creationId xmlns:p14="http://schemas.microsoft.com/office/powerpoint/2010/main" val="90329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74638"/>
            <a:ext cx="8229600" cy="1143000"/>
          </a:xfrm>
        </p:spPr>
        <p:txBody>
          <a:bodyPr/>
          <a:lstStyle>
            <a:lvl1pPr>
              <a:defRPr/>
            </a:lvl1pPr>
          </a:lstStyle>
          <a:p>
            <a:r>
              <a:rPr lang="de-CH" dirty="0" smtClean="0"/>
              <a:t>Titelmasterformat durch Klicken bearbeiten</a:t>
            </a:r>
            <a:endParaRPr lang="de-CH" dirty="0"/>
          </a:p>
        </p:txBody>
      </p:sp>
      <p:sp>
        <p:nvSpPr>
          <p:cNvPr id="3" name="Textplatzhalt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smtClean="0"/>
              <a:t>Textmasterformat bearbeiten</a:t>
            </a:r>
          </a:p>
        </p:txBody>
      </p:sp>
      <p:sp>
        <p:nvSpPr>
          <p:cNvPr id="4" name="Inhaltsplatzhalt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5" name="Textplatzhalt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smtClean="0"/>
              <a:t>Textmasterformat bearbeiten</a:t>
            </a:r>
          </a:p>
        </p:txBody>
      </p:sp>
      <p:sp>
        <p:nvSpPr>
          <p:cNvPr id="6" name="Inhaltsplatzhalt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7" name="Rectangle 6"/>
          <p:cNvSpPr>
            <a:spLocks noGrp="1" noChangeArrowheads="1"/>
          </p:cNvSpPr>
          <p:nvPr>
            <p:ph type="sldNum" sz="quarter" idx="10"/>
            <p:custDataLst>
              <p:tags r:id="rId6"/>
            </p:custDataLst>
          </p:nvPr>
        </p:nvSpPr>
        <p:spPr>
          <a:ln/>
        </p:spPr>
        <p:txBody>
          <a:bodyPr/>
          <a:lstStyle>
            <a:lvl1pPr>
              <a:defRPr/>
            </a:lvl1pPr>
          </a:lstStyle>
          <a:p>
            <a:pPr>
              <a:defRPr/>
            </a:pPr>
            <a:fld id="{5B1AB665-2693-49B8-A192-3CC1E277FBF0}" type="slidenum">
              <a:rPr lang="de-CH" smtClean="0"/>
              <a:pPr>
                <a:defRPr/>
              </a:pPr>
              <a:t>‹Nr.›</a:t>
            </a:fld>
            <a:endParaRPr lang="de-CH" dirty="0"/>
          </a:p>
        </p:txBody>
      </p:sp>
    </p:spTree>
    <p:extLst>
      <p:ext uri="{BB962C8B-B14F-4D97-AF65-F5344CB8AC3E}">
        <p14:creationId xmlns:p14="http://schemas.microsoft.com/office/powerpoint/2010/main" val="382503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Titelmasterformat durch Klicken bearbeiten</a:t>
            </a:r>
            <a:endParaRPr lang="de-CH" dirty="0"/>
          </a:p>
        </p:txBody>
      </p:sp>
      <p:sp>
        <p:nvSpPr>
          <p:cNvPr id="3" name="Rectangle 6"/>
          <p:cNvSpPr>
            <a:spLocks noGrp="1" noChangeArrowheads="1"/>
          </p:cNvSpPr>
          <p:nvPr>
            <p:ph type="sldNum" sz="quarter" idx="10"/>
            <p:custDataLst>
              <p:tags r:id="rId2"/>
            </p:custDataLst>
          </p:nvPr>
        </p:nvSpPr>
        <p:spPr>
          <a:ln/>
        </p:spPr>
        <p:txBody>
          <a:bodyPr/>
          <a:lstStyle>
            <a:lvl1pPr>
              <a:defRPr/>
            </a:lvl1pPr>
          </a:lstStyle>
          <a:p>
            <a:pPr>
              <a:defRPr/>
            </a:pPr>
            <a:fld id="{181BC7F1-CB29-4F04-86B9-F67DB559A91C}" type="slidenum">
              <a:rPr lang="de-CH" smtClean="0"/>
              <a:pPr>
                <a:defRPr/>
              </a:pPr>
              <a:t>‹Nr.›</a:t>
            </a:fld>
            <a:endParaRPr lang="de-CH" dirty="0"/>
          </a:p>
        </p:txBody>
      </p:sp>
    </p:spTree>
    <p:extLst>
      <p:ext uri="{BB962C8B-B14F-4D97-AF65-F5344CB8AC3E}">
        <p14:creationId xmlns:p14="http://schemas.microsoft.com/office/powerpoint/2010/main" val="139741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F2347AB4-3853-47A4-9727-31AB913E0FA2}" type="slidenum">
              <a:rPr lang="de-CH" smtClean="0"/>
              <a:pPr>
                <a:defRPr/>
              </a:pPr>
              <a:t>‹Nr.›</a:t>
            </a:fld>
            <a:endParaRPr lang="de-CH" dirty="0"/>
          </a:p>
        </p:txBody>
      </p:sp>
    </p:spTree>
    <p:extLst>
      <p:ext uri="{BB962C8B-B14F-4D97-AF65-F5344CB8AC3E}">
        <p14:creationId xmlns:p14="http://schemas.microsoft.com/office/powerpoint/2010/main" val="187915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4" name="Textplatzhalt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smtClean="0"/>
              <a:t>Textmasterformat bearbeiten</a:t>
            </a:r>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4DAE72B1-7DA0-4E76-8F0E-F6871006F19C}" type="slidenum">
              <a:rPr lang="de-CH" smtClean="0"/>
              <a:pPr>
                <a:defRPr/>
              </a:pPr>
              <a:t>‹Nr.›</a:t>
            </a:fld>
            <a:endParaRPr lang="de-CH" dirty="0"/>
          </a:p>
        </p:txBody>
      </p:sp>
    </p:spTree>
    <p:extLst>
      <p:ext uri="{BB962C8B-B14F-4D97-AF65-F5344CB8AC3E}">
        <p14:creationId xmlns:p14="http://schemas.microsoft.com/office/powerpoint/2010/main" val="225589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de-CH" dirty="0" smtClean="0"/>
              <a:t>Titelmasterformat durch Klicken bearbeiten</a:t>
            </a:r>
            <a:endParaRPr lang="de-CH"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smtClean="0"/>
              <a:t>Textmasterformat bearbeiten</a:t>
            </a:r>
          </a:p>
        </p:txBody>
      </p:sp>
      <p:sp>
        <p:nvSpPr>
          <p:cNvPr id="5" name="Rectangle 6"/>
          <p:cNvSpPr>
            <a:spLocks noGrp="1" noChangeArrowheads="1"/>
          </p:cNvSpPr>
          <p:nvPr>
            <p:ph type="sldNum" sz="quarter" idx="10"/>
            <p:custDataLst>
              <p:tags r:id="rId3"/>
            </p:custDataLst>
          </p:nvPr>
        </p:nvSpPr>
        <p:spPr>
          <a:ln/>
        </p:spPr>
        <p:txBody>
          <a:bodyPr/>
          <a:lstStyle>
            <a:lvl1pPr>
              <a:defRPr/>
            </a:lvl1pPr>
          </a:lstStyle>
          <a:p>
            <a:pPr>
              <a:defRPr/>
            </a:pPr>
            <a:fld id="{732045DC-291C-4EE8-8B81-778A4F6A4B24}" type="slidenum">
              <a:rPr lang="de-CH" smtClean="0"/>
              <a:pPr>
                <a:defRPr/>
              </a:pPr>
              <a:t>‹Nr.›</a:t>
            </a:fld>
            <a:endParaRPr lang="de-CH" dirty="0"/>
          </a:p>
        </p:txBody>
      </p:sp>
    </p:spTree>
    <p:extLst>
      <p:ext uri="{BB962C8B-B14F-4D97-AF65-F5344CB8AC3E}">
        <p14:creationId xmlns:p14="http://schemas.microsoft.com/office/powerpoint/2010/main" val="90127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5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p:cNvPicPr>
            <a:picLocks/>
          </p:cNvPicPr>
          <p:nvPr userDrawn="1">
            <p:custDataLst>
              <p:tags r:id="rId16"/>
            </p:custDataLst>
          </p:nvPr>
        </p:nvPicPr>
        <p:blipFill>
          <a:blip r:embed="rId2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Rectangle 2"/>
          <p:cNvSpPr>
            <a:spLocks noGrp="1" noChangeArrowheads="1"/>
          </p:cNvSpPr>
          <p:nvPr>
            <p:ph type="title"/>
            <p:custDataLst>
              <p:tags r:id="rId17"/>
            </p:custDataLst>
          </p:nvPr>
        </p:nvSpPr>
        <p:spPr bwMode="auto">
          <a:xfrm>
            <a:off x="442913" y="412750"/>
            <a:ext cx="6272212"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Click </a:t>
            </a:r>
            <a:r>
              <a:rPr lang="de-CH" dirty="0" err="1" smtClean="0"/>
              <a:t>to</a:t>
            </a:r>
            <a:r>
              <a:rPr lang="de-CH" dirty="0" smtClean="0"/>
              <a:t> </a:t>
            </a:r>
            <a:r>
              <a:rPr lang="de-CH" dirty="0" err="1" smtClean="0"/>
              <a:t>edit</a:t>
            </a:r>
            <a:r>
              <a:rPr lang="de-CH" dirty="0" smtClean="0"/>
              <a:t> Master title </a:t>
            </a:r>
            <a:r>
              <a:rPr lang="de-CH" dirty="0" err="1" smtClean="0"/>
              <a:t>styles</a:t>
            </a:r>
            <a:endParaRPr lang="de-CH" dirty="0" smtClean="0"/>
          </a:p>
        </p:txBody>
      </p:sp>
      <p:sp>
        <p:nvSpPr>
          <p:cNvPr id="2052" name="Rectangle 3"/>
          <p:cNvSpPr>
            <a:spLocks noGrp="1" noChangeArrowheads="1"/>
          </p:cNvSpPr>
          <p:nvPr>
            <p:ph type="body" idx="1"/>
            <p:custDataLst>
              <p:tags r:id="rId18"/>
            </p:custDataLst>
          </p:nvPr>
        </p:nvSpPr>
        <p:spPr bwMode="auto">
          <a:xfrm>
            <a:off x="466725" y="1377950"/>
            <a:ext cx="8281988"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smtClean="0"/>
          </a:p>
        </p:txBody>
      </p:sp>
      <p:sp>
        <p:nvSpPr>
          <p:cNvPr id="2053" name="Text Box 9"/>
          <p:cNvSpPr txBox="1">
            <a:spLocks noChangeArrowheads="1"/>
          </p:cNvSpPr>
          <p:nvPr>
            <p:custDataLst>
              <p:tags r:id="rId19"/>
            </p:custDataLst>
          </p:nvPr>
        </p:nvSpPr>
        <p:spPr bwMode="auto">
          <a:xfrm>
            <a:off x="358775" y="6195600"/>
            <a:ext cx="4748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1000" smtClean="0">
                <a:latin typeface="Arial" charset="0"/>
              </a:rPr>
              <a:t>Seite</a:t>
            </a:r>
            <a:endParaRPr lang="de-CH" sz="1000" dirty="0">
              <a:latin typeface="Arial" charset="0"/>
            </a:endParaRPr>
          </a:p>
        </p:txBody>
      </p:sp>
      <p:sp>
        <p:nvSpPr>
          <p:cNvPr id="2054" name="Text Box 10"/>
          <p:cNvSpPr txBox="1">
            <a:spLocks noChangeArrowheads="1"/>
          </p:cNvSpPr>
          <p:nvPr>
            <p:custDataLst>
              <p:tags r:id="rId20"/>
            </p:custDataLst>
          </p:nvPr>
        </p:nvSpPr>
        <p:spPr bwMode="auto">
          <a:xfrm>
            <a:off x="1846800" y="6195600"/>
            <a:ext cx="558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1200"/>
              </a:lnSpc>
            </a:pPr>
            <a:r>
              <a:rPr lang="de-CH" sz="1000" smtClean="0">
                <a:latin typeface="Arial" charset="0"/>
              </a:rPr>
              <a:t>Klinik für Kinder- und Jugendpsychiatrie und Psychotherapie, Ambulatorien und Spezialangebote</a:t>
            </a:r>
            <a:endParaRPr lang="de-CH" sz="1000" dirty="0">
              <a:latin typeface="Arial" charset="0"/>
            </a:endParaRPr>
          </a:p>
        </p:txBody>
      </p:sp>
      <p:sp>
        <p:nvSpPr>
          <p:cNvPr id="1030" name="Rectangle 6"/>
          <p:cNvSpPr>
            <a:spLocks noGrp="1" noChangeArrowheads="1"/>
          </p:cNvSpPr>
          <p:nvPr>
            <p:ph type="sldNum" sz="quarter" idx="4"/>
            <p:custDataLst>
              <p:tags r:id="rId21"/>
            </p:custDataLst>
          </p:nvPr>
        </p:nvSpPr>
        <p:spPr bwMode="auto">
          <a:xfrm>
            <a:off x="677862" y="6220800"/>
            <a:ext cx="439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ts val="1000"/>
              </a:lnSpc>
              <a:defRPr sz="1000" smtClean="0">
                <a:latin typeface="+mn-lt"/>
              </a:defRPr>
            </a:lvl1pPr>
          </a:lstStyle>
          <a:p>
            <a:pPr>
              <a:defRPr/>
            </a:pPr>
            <a:fld id="{4FE37A77-CF1A-4FCA-8408-E09600D5B72E}" type="slidenum">
              <a:rPr lang="de-CH" smtClean="0"/>
              <a:pPr>
                <a:defRPr/>
              </a:pPr>
              <a:t>‹Nr.›</a:t>
            </a:fld>
            <a:endParaRPr lang="de-CH" dirty="0"/>
          </a:p>
        </p:txBody>
      </p:sp>
      <p:sp>
        <p:nvSpPr>
          <p:cNvPr id="2056" name="Text Box 13"/>
          <p:cNvSpPr txBox="1">
            <a:spLocks noChangeArrowheads="1"/>
          </p:cNvSpPr>
          <p:nvPr>
            <p:custDataLst>
              <p:tags r:id="rId22"/>
            </p:custDataLst>
          </p:nvPr>
        </p:nvSpPr>
        <p:spPr bwMode="auto">
          <a:xfrm>
            <a:off x="1051200" y="6195600"/>
            <a:ext cx="8194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1200"/>
              </a:lnSpc>
            </a:pPr>
            <a:r>
              <a:rPr lang="de-CH" sz="1000" smtClean="0">
                <a:latin typeface="Arial" charset="0"/>
              </a:rPr>
              <a:t>28.08.2017</a:t>
            </a:r>
            <a:endParaRPr lang="de-CH" sz="1000" dirty="0">
              <a:latin typeface="Arial" charset="0"/>
            </a:endParaRPr>
          </a:p>
        </p:txBody>
      </p:sp>
      <p:sp>
        <p:nvSpPr>
          <p:cNvPr id="2" name="Rechteck 1"/>
          <p:cNvSpPr/>
          <p:nvPr/>
        </p:nvSpPr>
        <p:spPr>
          <a:xfrm>
            <a:off x="179512" y="6057292"/>
            <a:ext cx="936104" cy="384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cSld>
  <p:clrMap bg1="lt1" tx1="dk1" bg2="lt2" tx2="dk2" accent1="accent1" accent2="accent2" accent3="accent3" accent4="accent4" accent5="accent5" accent6="accent6" hlink="hlink" folHlink="folHlink"/>
  <p:sldLayoutIdLst>
    <p:sldLayoutId id="2147483698"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700" r:id="rId14"/>
  </p:sldLayoutIdLst>
  <p:timing>
    <p:tnLst>
      <p:par>
        <p:cTn id="1" dur="indefinite" restart="never" nodeType="tmRoot"/>
      </p:par>
    </p:tnLst>
  </p:timing>
  <p:hf hdr="0" ftr="0" dt="0"/>
  <p:txStyles>
    <p:titleStyle>
      <a:lvl1pPr algn="l" rtl="0" eaLnBrk="0" fontAlgn="base" hangingPunct="0">
        <a:lnSpc>
          <a:spcPts val="3000"/>
        </a:lnSpc>
        <a:spcBef>
          <a:spcPct val="0"/>
        </a:spcBef>
        <a:spcAft>
          <a:spcPct val="0"/>
        </a:spcAft>
        <a:defRPr sz="2400" b="1">
          <a:solidFill>
            <a:srgbClr val="0078BB"/>
          </a:solidFill>
          <a:latin typeface="Calibri" panose="020F0502020204030204" pitchFamily="34" charset="0"/>
          <a:ea typeface="+mj-ea"/>
          <a:cs typeface="+mj-cs"/>
        </a:defRPr>
      </a:lvl1pPr>
      <a:lvl2pPr algn="l" rtl="0" eaLnBrk="0" fontAlgn="base" hangingPunct="0">
        <a:lnSpc>
          <a:spcPts val="3000"/>
        </a:lnSpc>
        <a:spcBef>
          <a:spcPct val="0"/>
        </a:spcBef>
        <a:spcAft>
          <a:spcPct val="0"/>
        </a:spcAft>
        <a:defRPr sz="2300" b="1">
          <a:solidFill>
            <a:srgbClr val="0078BB"/>
          </a:solidFill>
          <a:latin typeface="Arial" charset="0"/>
        </a:defRPr>
      </a:lvl2pPr>
      <a:lvl3pPr algn="l" rtl="0" eaLnBrk="0" fontAlgn="base" hangingPunct="0">
        <a:lnSpc>
          <a:spcPts val="3000"/>
        </a:lnSpc>
        <a:spcBef>
          <a:spcPct val="0"/>
        </a:spcBef>
        <a:spcAft>
          <a:spcPct val="0"/>
        </a:spcAft>
        <a:defRPr sz="2300" b="1">
          <a:solidFill>
            <a:srgbClr val="0078BB"/>
          </a:solidFill>
          <a:latin typeface="Arial" charset="0"/>
        </a:defRPr>
      </a:lvl3pPr>
      <a:lvl4pPr algn="l" rtl="0" eaLnBrk="0" fontAlgn="base" hangingPunct="0">
        <a:lnSpc>
          <a:spcPts val="3000"/>
        </a:lnSpc>
        <a:spcBef>
          <a:spcPct val="0"/>
        </a:spcBef>
        <a:spcAft>
          <a:spcPct val="0"/>
        </a:spcAft>
        <a:defRPr sz="2300" b="1">
          <a:solidFill>
            <a:srgbClr val="0078BB"/>
          </a:solidFill>
          <a:latin typeface="Arial" charset="0"/>
        </a:defRPr>
      </a:lvl4pPr>
      <a:lvl5pPr algn="l" rtl="0" eaLnBrk="0" fontAlgn="base" hangingPunct="0">
        <a:lnSpc>
          <a:spcPts val="3000"/>
        </a:lnSpc>
        <a:spcBef>
          <a:spcPct val="0"/>
        </a:spcBef>
        <a:spcAft>
          <a:spcPct val="0"/>
        </a:spcAft>
        <a:defRPr sz="2300" b="1">
          <a:solidFill>
            <a:srgbClr val="0078BB"/>
          </a:solidFill>
          <a:latin typeface="Arial" charset="0"/>
        </a:defRPr>
      </a:lvl5pPr>
      <a:lvl6pPr marL="457200" algn="l" rtl="0" fontAlgn="base">
        <a:lnSpc>
          <a:spcPts val="3000"/>
        </a:lnSpc>
        <a:spcBef>
          <a:spcPct val="0"/>
        </a:spcBef>
        <a:spcAft>
          <a:spcPct val="0"/>
        </a:spcAft>
        <a:defRPr sz="2300" b="1">
          <a:solidFill>
            <a:srgbClr val="0078BB"/>
          </a:solidFill>
          <a:latin typeface="Arial" charset="0"/>
        </a:defRPr>
      </a:lvl6pPr>
      <a:lvl7pPr marL="914400" algn="l" rtl="0" fontAlgn="base">
        <a:lnSpc>
          <a:spcPts val="3000"/>
        </a:lnSpc>
        <a:spcBef>
          <a:spcPct val="0"/>
        </a:spcBef>
        <a:spcAft>
          <a:spcPct val="0"/>
        </a:spcAft>
        <a:defRPr sz="2300" b="1">
          <a:solidFill>
            <a:srgbClr val="0078BB"/>
          </a:solidFill>
          <a:latin typeface="Arial" charset="0"/>
        </a:defRPr>
      </a:lvl7pPr>
      <a:lvl8pPr marL="1371600" algn="l" rtl="0" fontAlgn="base">
        <a:lnSpc>
          <a:spcPts val="3000"/>
        </a:lnSpc>
        <a:spcBef>
          <a:spcPct val="0"/>
        </a:spcBef>
        <a:spcAft>
          <a:spcPct val="0"/>
        </a:spcAft>
        <a:defRPr sz="2300" b="1">
          <a:solidFill>
            <a:srgbClr val="0078BB"/>
          </a:solidFill>
          <a:latin typeface="Arial" charset="0"/>
        </a:defRPr>
      </a:lvl8pPr>
      <a:lvl9pPr marL="1828800" algn="l" rtl="0" fontAlgn="base">
        <a:lnSpc>
          <a:spcPts val="3000"/>
        </a:lnSpc>
        <a:spcBef>
          <a:spcPct val="0"/>
        </a:spcBef>
        <a:spcAft>
          <a:spcPct val="0"/>
        </a:spcAft>
        <a:defRPr sz="2300" b="1">
          <a:solidFill>
            <a:srgbClr val="0078BB"/>
          </a:solidFill>
          <a:latin typeface="Arial" charset="0"/>
        </a:defRPr>
      </a:lvl9pPr>
    </p:titleStyle>
    <p:bodyStyle>
      <a:lvl1pPr marL="342900" indent="-342900" algn="l" rtl="0" eaLnBrk="0" fontAlgn="base" hangingPunct="0">
        <a:lnSpc>
          <a:spcPts val="2200"/>
        </a:lnSpc>
        <a:spcBef>
          <a:spcPct val="0"/>
        </a:spcBef>
        <a:spcAft>
          <a:spcPct val="0"/>
        </a:spcAft>
        <a:buFont typeface="Arial" charset="0"/>
        <a:defRPr>
          <a:solidFill>
            <a:schemeClr val="tx1"/>
          </a:solidFill>
          <a:latin typeface="Calibri" panose="020F0502020204030204" pitchFamily="34" charset="0"/>
          <a:ea typeface="+mn-ea"/>
          <a:cs typeface="+mn-cs"/>
        </a:defRPr>
      </a:lvl1pPr>
      <a:lvl2pPr marL="287337" indent="-285750" algn="l" rtl="0" eaLnBrk="0" fontAlgn="base" hangingPunct="0">
        <a:lnSpc>
          <a:spcPts val="2200"/>
        </a:lnSpc>
        <a:spcBef>
          <a:spcPct val="0"/>
        </a:spcBef>
        <a:spcAft>
          <a:spcPct val="0"/>
        </a:spcAft>
        <a:buFont typeface="Arial" panose="020B0604020202020204" pitchFamily="34" charset="0"/>
        <a:buChar char="•"/>
        <a:defRPr>
          <a:solidFill>
            <a:schemeClr val="tx1"/>
          </a:solidFill>
          <a:latin typeface="Calibri" panose="020F0502020204030204" pitchFamily="34" charset="0"/>
        </a:defRPr>
      </a:lvl2pPr>
      <a:lvl3pPr marL="484188" indent="-285750" algn="l" rtl="0" eaLnBrk="0" fontAlgn="base" hangingPunct="0">
        <a:lnSpc>
          <a:spcPts val="2200"/>
        </a:lnSpc>
        <a:spcBef>
          <a:spcPct val="0"/>
        </a:spcBef>
        <a:spcAft>
          <a:spcPct val="0"/>
        </a:spcAft>
        <a:buFont typeface="Arial" panose="020B0604020202020204" pitchFamily="34" charset="0"/>
        <a:buChar char="•"/>
        <a:defRPr>
          <a:solidFill>
            <a:schemeClr val="tx1"/>
          </a:solidFill>
          <a:latin typeface="Calibri" panose="020F0502020204030204" pitchFamily="34" charset="0"/>
        </a:defRPr>
      </a:lvl3pPr>
      <a:lvl4pPr marL="682625" indent="-285750" algn="l" rtl="0" eaLnBrk="0" fontAlgn="base" hangingPunct="0">
        <a:lnSpc>
          <a:spcPts val="2200"/>
        </a:lnSpc>
        <a:spcBef>
          <a:spcPct val="0"/>
        </a:spcBef>
        <a:spcAft>
          <a:spcPct val="0"/>
        </a:spcAft>
        <a:buFont typeface="Arial" panose="020B0604020202020204" pitchFamily="34" charset="0"/>
        <a:buChar char="•"/>
        <a:defRPr>
          <a:solidFill>
            <a:schemeClr val="tx1"/>
          </a:solidFill>
          <a:latin typeface="Calibri" panose="020F0502020204030204" pitchFamily="34" charset="0"/>
        </a:defRPr>
      </a:lvl4pPr>
      <a:lvl5pPr marL="869950" indent="-285750" algn="l" rtl="0" eaLnBrk="0" fontAlgn="base" hangingPunct="0">
        <a:lnSpc>
          <a:spcPts val="2200"/>
        </a:lnSpc>
        <a:spcBef>
          <a:spcPct val="0"/>
        </a:spcBef>
        <a:spcAft>
          <a:spcPct val="0"/>
        </a:spcAft>
        <a:buFont typeface="Arial" panose="020B0604020202020204" pitchFamily="34" charset="0"/>
        <a:buChar char="•"/>
        <a:defRPr>
          <a:solidFill>
            <a:schemeClr val="tx1"/>
          </a:solidFill>
          <a:latin typeface="Calibri" panose="020F0502020204030204" pitchFamily="34" charset="0"/>
        </a:defRPr>
      </a:lvl5pPr>
      <a:lvl6pPr marL="1220788" indent="-179388" algn="l" rtl="0" fontAlgn="base">
        <a:lnSpc>
          <a:spcPts val="2200"/>
        </a:lnSpc>
        <a:spcBef>
          <a:spcPct val="0"/>
        </a:spcBef>
        <a:spcAft>
          <a:spcPct val="0"/>
        </a:spcAft>
        <a:buFont typeface="Arial" charset="0"/>
        <a:buChar char="–"/>
        <a:defRPr>
          <a:solidFill>
            <a:schemeClr val="tx1"/>
          </a:solidFill>
          <a:latin typeface="+mn-lt"/>
        </a:defRPr>
      </a:lvl6pPr>
      <a:lvl7pPr marL="1677988" indent="-179388" algn="l" rtl="0" fontAlgn="base">
        <a:lnSpc>
          <a:spcPts val="2200"/>
        </a:lnSpc>
        <a:spcBef>
          <a:spcPct val="0"/>
        </a:spcBef>
        <a:spcAft>
          <a:spcPct val="0"/>
        </a:spcAft>
        <a:buFont typeface="Arial" charset="0"/>
        <a:buChar char="–"/>
        <a:defRPr>
          <a:solidFill>
            <a:schemeClr val="tx1"/>
          </a:solidFill>
          <a:latin typeface="+mn-lt"/>
        </a:defRPr>
      </a:lvl7pPr>
      <a:lvl8pPr marL="2135188" indent="-179388" algn="l" rtl="0" fontAlgn="base">
        <a:lnSpc>
          <a:spcPts val="2200"/>
        </a:lnSpc>
        <a:spcBef>
          <a:spcPct val="0"/>
        </a:spcBef>
        <a:spcAft>
          <a:spcPct val="0"/>
        </a:spcAft>
        <a:buFont typeface="Arial" charset="0"/>
        <a:buChar char="–"/>
        <a:defRPr>
          <a:solidFill>
            <a:schemeClr val="tx1"/>
          </a:solidFill>
          <a:latin typeface="+mn-lt"/>
        </a:defRPr>
      </a:lvl8pPr>
      <a:lvl9pPr marL="2592388" indent="-179388" algn="l" rtl="0" fontAlgn="base">
        <a:lnSpc>
          <a:spcPts val="2200"/>
        </a:lnSpc>
        <a:spcBef>
          <a:spcPct val="0"/>
        </a:spcBef>
        <a:spcAft>
          <a:spcPct val="0"/>
        </a:spcAft>
        <a:buFont typeface="Arial"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8B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431800" y="1838325"/>
            <a:ext cx="80930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CH" dirty="0" smtClean="0"/>
              <a:t>Titelmasterformat durch Klicken bearbeiten</a:t>
            </a:r>
          </a:p>
        </p:txBody>
      </p:sp>
      <p:sp>
        <p:nvSpPr>
          <p:cNvPr id="3075" name="Rectangle 3"/>
          <p:cNvSpPr>
            <a:spLocks noGrp="1" noChangeArrowheads="1"/>
          </p:cNvSpPr>
          <p:nvPr>
            <p:ph type="body" idx="1"/>
            <p:custDataLst>
              <p:tags r:id="rId14"/>
            </p:custDataLst>
          </p:nvPr>
        </p:nvSpPr>
        <p:spPr bwMode="auto">
          <a:xfrm>
            <a:off x="431800" y="3141663"/>
            <a:ext cx="8120063"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Textmasterformate durch Klicken bearbeiten</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charset="0"/>
        </a:defRPr>
      </a:lvl2pPr>
      <a:lvl3pPr algn="l" rtl="0" eaLnBrk="0" fontAlgn="base" hangingPunct="0">
        <a:spcBef>
          <a:spcPct val="0"/>
        </a:spcBef>
        <a:spcAft>
          <a:spcPct val="0"/>
        </a:spcAft>
        <a:defRPr sz="4000" b="1">
          <a:solidFill>
            <a:schemeClr val="bg1"/>
          </a:solidFill>
          <a:latin typeface="Arial" charset="0"/>
        </a:defRPr>
      </a:lvl3pPr>
      <a:lvl4pPr algn="l" rtl="0" eaLnBrk="0" fontAlgn="base" hangingPunct="0">
        <a:spcBef>
          <a:spcPct val="0"/>
        </a:spcBef>
        <a:spcAft>
          <a:spcPct val="0"/>
        </a:spcAft>
        <a:defRPr sz="4000" b="1">
          <a:solidFill>
            <a:schemeClr val="bg1"/>
          </a:solidFill>
          <a:latin typeface="Arial" charset="0"/>
        </a:defRPr>
      </a:lvl4pPr>
      <a:lvl5pPr algn="l" rtl="0" eaLnBrk="0" fontAlgn="base" hangingPunct="0">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0"/>
        </a:spcBef>
        <a:spcAft>
          <a:spcPct val="0"/>
        </a:spcAft>
        <a:defRPr sz="4000">
          <a:solidFill>
            <a:schemeClr val="bg1"/>
          </a:solidFill>
          <a:latin typeface="+mn-lt"/>
          <a:ea typeface="+mn-ea"/>
          <a:cs typeface="+mn-cs"/>
        </a:defRPr>
      </a:lvl1pPr>
      <a:lvl2pPr marL="828675" indent="-285750" algn="l" rtl="0" eaLnBrk="0" fontAlgn="base" hangingPunct="0">
        <a:spcBef>
          <a:spcPct val="20000"/>
        </a:spcBef>
        <a:spcAft>
          <a:spcPct val="0"/>
        </a:spcAft>
        <a:buChar char="–"/>
        <a:defRPr sz="4000">
          <a:solidFill>
            <a:schemeClr val="tx1"/>
          </a:solidFill>
          <a:latin typeface="+mn-lt"/>
        </a:defRPr>
      </a:lvl2pPr>
      <a:lvl3pPr marL="1236663" indent="-228600" algn="l" rtl="0" eaLnBrk="0" fontAlgn="base" hangingPunct="0">
        <a:spcBef>
          <a:spcPct val="20000"/>
        </a:spcBef>
        <a:spcAft>
          <a:spcPct val="0"/>
        </a:spcAft>
        <a:buChar char="•"/>
        <a:defRPr sz="4000">
          <a:solidFill>
            <a:schemeClr val="tx1"/>
          </a:solidFill>
          <a:latin typeface="+mn-lt"/>
        </a:defRPr>
      </a:lvl3pPr>
      <a:lvl4pPr marL="1644650" indent="-228600" algn="l" rtl="0" eaLnBrk="0" fontAlgn="base" hangingPunct="0">
        <a:spcBef>
          <a:spcPct val="20000"/>
        </a:spcBef>
        <a:spcAft>
          <a:spcPct val="0"/>
        </a:spcAft>
        <a:buChar char="–"/>
        <a:defRPr sz="4000">
          <a:solidFill>
            <a:schemeClr val="tx1"/>
          </a:solidFill>
          <a:latin typeface="+mn-lt"/>
        </a:defRPr>
      </a:lvl4pPr>
      <a:lvl5pPr marL="2057400" indent="-228600" algn="l" rtl="0" eaLnBrk="0" fontAlgn="base" hangingPunct="0">
        <a:spcBef>
          <a:spcPct val="20000"/>
        </a:spcBef>
        <a:spcAft>
          <a:spcPct val="0"/>
        </a:spcAft>
        <a:buChar char="»"/>
        <a:defRPr sz="4000">
          <a:solidFill>
            <a:schemeClr val="tx1"/>
          </a:solidFill>
          <a:latin typeface="+mn-lt"/>
        </a:defRPr>
      </a:lvl5pPr>
      <a:lvl6pPr marL="2514600" indent="-228600" algn="l" rtl="0" fontAlgn="base">
        <a:spcBef>
          <a:spcPct val="20000"/>
        </a:spcBef>
        <a:spcAft>
          <a:spcPct val="0"/>
        </a:spcAft>
        <a:buChar char="»"/>
        <a:defRPr sz="4000">
          <a:solidFill>
            <a:schemeClr val="tx1"/>
          </a:solidFill>
          <a:latin typeface="+mn-lt"/>
        </a:defRPr>
      </a:lvl6pPr>
      <a:lvl7pPr marL="2971800" indent="-228600" algn="l" rtl="0" fontAlgn="base">
        <a:spcBef>
          <a:spcPct val="20000"/>
        </a:spcBef>
        <a:spcAft>
          <a:spcPct val="0"/>
        </a:spcAft>
        <a:buChar char="»"/>
        <a:defRPr sz="4000">
          <a:solidFill>
            <a:schemeClr val="tx1"/>
          </a:solidFill>
          <a:latin typeface="+mn-lt"/>
        </a:defRPr>
      </a:lvl7pPr>
      <a:lvl8pPr marL="3429000" indent="-228600" algn="l" rtl="0" fontAlgn="base">
        <a:spcBef>
          <a:spcPct val="20000"/>
        </a:spcBef>
        <a:spcAft>
          <a:spcPct val="0"/>
        </a:spcAft>
        <a:buChar char="»"/>
        <a:defRPr sz="4000">
          <a:solidFill>
            <a:schemeClr val="tx1"/>
          </a:solidFill>
          <a:latin typeface="+mn-lt"/>
        </a:defRPr>
      </a:lvl8pPr>
      <a:lvl9pPr marL="3886200" indent="-228600" algn="l" rtl="0" fontAlgn="base">
        <a:spcBef>
          <a:spcPct val="20000"/>
        </a:spcBef>
        <a:spcAft>
          <a:spcPct val="0"/>
        </a:spcAft>
        <a:buChar char="»"/>
        <a:defRPr sz="4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image" Target="../media/image10.png"/><Relationship Id="rId4" Type="http://schemas.openxmlformats.org/officeDocument/2006/relationships/tags" Target="../tags/tag94.xml"/><Relationship Id="rId9"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10.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Layout" Target="../slideLayouts/slideLayout6.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9.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0.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1.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6.wm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32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z="2400" dirty="0" smtClean="0">
                <a:solidFill>
                  <a:schemeClr val="accent1"/>
                </a:solidFill>
              </a:rPr>
              <a:t>Häufige Störungsbilder im ZND</a:t>
            </a:r>
          </a:p>
        </p:txBody>
      </p:sp>
      <p:sp>
        <p:nvSpPr>
          <p:cNvPr id="16387" name="Rectangle 3"/>
          <p:cNvSpPr>
            <a:spLocks noGrp="1" noChangeArrowheads="1"/>
          </p:cNvSpPr>
          <p:nvPr>
            <p:ph idx="1"/>
            <p:custDataLst>
              <p:tags r:id="rId2"/>
            </p:custDataLst>
          </p:nvPr>
        </p:nvSpPr>
        <p:spPr bwMode="auto">
          <a:xfrm>
            <a:off x="466725" y="980728"/>
            <a:ext cx="8281988" cy="54726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150000"/>
              </a:lnSpc>
              <a:defRPr/>
            </a:pPr>
            <a:r>
              <a:rPr lang="de-CH" altLang="de-DE" dirty="0" smtClean="0"/>
              <a:t>Suizidalität / Selbstverletzendes Verhalten </a:t>
            </a:r>
          </a:p>
          <a:p>
            <a:pPr eaLnBrk="1" hangingPunct="1">
              <a:lnSpc>
                <a:spcPct val="150000"/>
              </a:lnSpc>
              <a:defRPr/>
            </a:pPr>
            <a:r>
              <a:rPr lang="de-CH" altLang="de-DE" dirty="0" smtClean="0"/>
              <a:t>Affektive </a:t>
            </a:r>
            <a:r>
              <a:rPr lang="de-CH" altLang="de-DE" dirty="0"/>
              <a:t>Störungen, </a:t>
            </a:r>
            <a:r>
              <a:rPr lang="de-CH" altLang="de-DE" dirty="0" smtClean="0"/>
              <a:t>Depressionen </a:t>
            </a:r>
            <a:endParaRPr lang="de-CH" altLang="de-DE" dirty="0"/>
          </a:p>
          <a:p>
            <a:pPr eaLnBrk="1" hangingPunct="1">
              <a:lnSpc>
                <a:spcPct val="150000"/>
              </a:lnSpc>
              <a:defRPr/>
            </a:pPr>
            <a:r>
              <a:rPr lang="de-CH" altLang="de-DE" dirty="0" smtClean="0"/>
              <a:t>Anpassungsstörungen (reaktive Störungen)</a:t>
            </a:r>
          </a:p>
          <a:p>
            <a:pPr eaLnBrk="1" hangingPunct="1">
              <a:lnSpc>
                <a:spcPct val="150000"/>
              </a:lnSpc>
              <a:defRPr/>
            </a:pPr>
            <a:r>
              <a:rPr lang="de-CH" altLang="de-DE" dirty="0" smtClean="0"/>
              <a:t>Schulverweigerung, z.B. im Rahmen von Angststörungen</a:t>
            </a:r>
            <a:endParaRPr lang="de-CH" altLang="de-DE" dirty="0"/>
          </a:p>
          <a:p>
            <a:pPr eaLnBrk="1" hangingPunct="1">
              <a:lnSpc>
                <a:spcPct val="150000"/>
              </a:lnSpc>
              <a:defRPr/>
            </a:pPr>
            <a:r>
              <a:rPr lang="de-CH" altLang="de-DE" dirty="0" smtClean="0"/>
              <a:t>Hyperkinetische </a:t>
            </a:r>
            <a:r>
              <a:rPr lang="de-CH" altLang="de-DE" sz="2000" dirty="0" smtClean="0"/>
              <a:t>Strg. des Sozialverhaltens / Aufmerksamkeits-/Hyperaktivitätsstörungen </a:t>
            </a:r>
          </a:p>
          <a:p>
            <a:pPr eaLnBrk="1" hangingPunct="1">
              <a:lnSpc>
                <a:spcPct val="150000"/>
              </a:lnSpc>
              <a:defRPr/>
            </a:pPr>
            <a:r>
              <a:rPr lang="de-CH" altLang="de-DE" dirty="0"/>
              <a:t>Störungen des </a:t>
            </a:r>
            <a:r>
              <a:rPr lang="de-CH" altLang="de-DE" dirty="0" smtClean="0"/>
              <a:t>Sozialverhaltens / Emotionen </a:t>
            </a:r>
          </a:p>
          <a:p>
            <a:pPr eaLnBrk="1" hangingPunct="1">
              <a:lnSpc>
                <a:spcPct val="150000"/>
              </a:lnSpc>
              <a:defRPr/>
            </a:pPr>
            <a:r>
              <a:rPr lang="de-CH" altLang="de-DE" dirty="0" smtClean="0"/>
              <a:t>Krisen bei Persönlichkeitsstörungen</a:t>
            </a:r>
            <a:endParaRPr lang="de-CH" altLang="de-DE" dirty="0"/>
          </a:p>
          <a:p>
            <a:pPr eaLnBrk="1" hangingPunct="1">
              <a:lnSpc>
                <a:spcPct val="150000"/>
              </a:lnSpc>
              <a:defRPr/>
            </a:pPr>
            <a:r>
              <a:rPr lang="de-CH" altLang="de-DE" dirty="0"/>
              <a:t>Essstörungen</a:t>
            </a:r>
          </a:p>
          <a:p>
            <a:pPr eaLnBrk="1" hangingPunct="1">
              <a:lnSpc>
                <a:spcPct val="150000"/>
              </a:lnSpc>
              <a:defRPr/>
            </a:pPr>
            <a:r>
              <a:rPr lang="de-CH" altLang="de-DE" dirty="0"/>
              <a:t>Zwangsstörungen</a:t>
            </a:r>
          </a:p>
          <a:p>
            <a:pPr eaLnBrk="1" hangingPunct="1">
              <a:lnSpc>
                <a:spcPct val="150000"/>
              </a:lnSpc>
              <a:defRPr/>
            </a:pPr>
            <a:r>
              <a:rPr lang="de-CH" altLang="de-DE" dirty="0" smtClean="0"/>
              <a:t>Psychotische </a:t>
            </a:r>
            <a:r>
              <a:rPr lang="de-CH" altLang="de-DE" dirty="0"/>
              <a:t>Störungen, inklusive Hochrisikostadien für Psychosen</a:t>
            </a:r>
          </a:p>
          <a:p>
            <a:pPr eaLnBrk="1" hangingPunct="1">
              <a:lnSpc>
                <a:spcPct val="150000"/>
              </a:lnSpc>
              <a:defRPr/>
            </a:pPr>
            <a:r>
              <a:rPr lang="de-CH" altLang="de-DE" sz="2000" dirty="0" smtClean="0"/>
              <a:t>Verhaltenskrisen im Rahmen von </a:t>
            </a:r>
            <a:r>
              <a:rPr lang="de-CH" altLang="de-DE" sz="2000" dirty="0" err="1" smtClean="0"/>
              <a:t>Autismusspektrumstörungen</a:t>
            </a:r>
            <a:endParaRPr lang="de-CH" altLang="de-DE" sz="2000" dirty="0" smtClean="0"/>
          </a:p>
        </p:txBody>
      </p:sp>
    </p:spTree>
    <p:extLst>
      <p:ext uri="{BB962C8B-B14F-4D97-AF65-F5344CB8AC3E}">
        <p14:creationId xmlns:p14="http://schemas.microsoft.com/office/powerpoint/2010/main" val="1505486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Text Box 11"/>
          <p:cNvSpPr txBox="1">
            <a:spLocks noChangeArrowheads="1"/>
          </p:cNvSpPr>
          <p:nvPr>
            <p:custDataLst>
              <p:tags r:id="rId1"/>
            </p:custDataLst>
          </p:nvPr>
        </p:nvSpPr>
        <p:spPr bwMode="auto">
          <a:xfrm>
            <a:off x="4037403" y="3101656"/>
            <a:ext cx="1638300" cy="423862"/>
          </a:xfrm>
          <a:prstGeom prst="rect">
            <a:avLst/>
          </a:prstGeom>
          <a:solidFill>
            <a:srgbClr val="BDE7FF"/>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CH" altLang="de-DE" sz="2400" b="1" dirty="0" smtClean="0"/>
              <a:t>ZND</a:t>
            </a:r>
          </a:p>
        </p:txBody>
      </p:sp>
      <p:grpSp>
        <p:nvGrpSpPr>
          <p:cNvPr id="14339" name="Gruppieren 18"/>
          <p:cNvGrpSpPr>
            <a:grpSpLocks/>
          </p:cNvGrpSpPr>
          <p:nvPr/>
        </p:nvGrpSpPr>
        <p:grpSpPr bwMode="auto">
          <a:xfrm>
            <a:off x="344488" y="1062038"/>
            <a:ext cx="8293100" cy="4865687"/>
            <a:chOff x="-42863" y="465138"/>
            <a:chExt cx="6637338" cy="3529012"/>
          </a:xfrm>
        </p:grpSpPr>
        <p:pic>
          <p:nvPicPr>
            <p:cNvPr id="14346" name="Picture 19" descr="haendedru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9778" y="1606550"/>
              <a:ext cx="1390634"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20"/>
            <p:cNvSpPr txBox="1">
              <a:spLocks noChangeArrowheads="1"/>
            </p:cNvSpPr>
            <p:nvPr/>
          </p:nvSpPr>
          <p:spPr bwMode="auto">
            <a:xfrm>
              <a:off x="-42863" y="2495550"/>
              <a:ext cx="1935163" cy="447675"/>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Somatische Spitäler (Kispi, Triemli, u.a.)</a:t>
              </a:r>
              <a:endParaRPr lang="de-DE" altLang="de-DE">
                <a:cs typeface="Arial" charset="0"/>
              </a:endParaRPr>
            </a:p>
          </p:txBody>
        </p:sp>
        <p:sp>
          <p:nvSpPr>
            <p:cNvPr id="14348" name="Text Box 4"/>
            <p:cNvSpPr txBox="1">
              <a:spLocks noChangeArrowheads="1"/>
            </p:cNvSpPr>
            <p:nvPr/>
          </p:nvSpPr>
          <p:spPr bwMode="auto">
            <a:xfrm>
              <a:off x="14288" y="1995488"/>
              <a:ext cx="1843087" cy="428625"/>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Sozialzentren Jugendhilfe/ KJZ</a:t>
              </a:r>
              <a:endParaRPr lang="de-DE" altLang="de-DE">
                <a:cs typeface="Arial" charset="0"/>
              </a:endParaRPr>
            </a:p>
          </p:txBody>
        </p:sp>
        <p:sp>
          <p:nvSpPr>
            <p:cNvPr id="14349" name="Text Box 5"/>
            <p:cNvSpPr txBox="1">
              <a:spLocks noChangeArrowheads="1"/>
            </p:cNvSpPr>
            <p:nvPr/>
          </p:nvSpPr>
          <p:spPr bwMode="auto">
            <a:xfrm>
              <a:off x="252413" y="1484313"/>
              <a:ext cx="1639887" cy="422275"/>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Beratungsstellen</a:t>
              </a:r>
              <a:endParaRPr lang="de-DE" altLang="de-DE" sz="1200">
                <a:latin typeface="Times New Roman" pitchFamily="18" charset="0"/>
                <a:ea typeface="MS Mincho" pitchFamily="49" charset="-128"/>
                <a:cs typeface="Times New Roman" pitchFamily="18" charset="0"/>
              </a:endParaRPr>
            </a:p>
            <a:p>
              <a:pPr algn="ctr"/>
              <a:r>
                <a:rPr lang="de-DE" altLang="de-DE" sz="1200">
                  <a:ea typeface="MS Mincho" pitchFamily="49" charset="-128"/>
                  <a:cs typeface="Arial" charset="0"/>
                </a:rPr>
                <a:t>(Castagna u.a.)</a:t>
              </a:r>
              <a:endParaRPr lang="de-DE" altLang="de-DE">
                <a:cs typeface="Arial" charset="0"/>
              </a:endParaRPr>
            </a:p>
          </p:txBody>
        </p:sp>
        <p:sp>
          <p:nvSpPr>
            <p:cNvPr id="14350" name="Text Box 6"/>
            <p:cNvSpPr txBox="1">
              <a:spLocks noChangeArrowheads="1"/>
            </p:cNvSpPr>
            <p:nvPr/>
          </p:nvSpPr>
          <p:spPr bwMode="auto">
            <a:xfrm>
              <a:off x="1060450" y="465138"/>
              <a:ext cx="2081213" cy="452437"/>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 Niedergelassene Ärzte </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(Hausärzte, Pädiater)</a:t>
              </a:r>
              <a:endParaRPr lang="de-DE" altLang="de-DE">
                <a:cs typeface="Arial" charset="0"/>
              </a:endParaRPr>
            </a:p>
          </p:txBody>
        </p:sp>
        <p:sp>
          <p:nvSpPr>
            <p:cNvPr id="14351" name="Text Box 7"/>
            <p:cNvSpPr txBox="1">
              <a:spLocks noChangeArrowheads="1"/>
            </p:cNvSpPr>
            <p:nvPr/>
          </p:nvSpPr>
          <p:spPr bwMode="auto">
            <a:xfrm>
              <a:off x="4449763" y="2027238"/>
              <a:ext cx="1939925" cy="466725"/>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Schulpsychologischer </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Dienst</a:t>
              </a:r>
              <a:endParaRPr lang="de-DE" altLang="de-DE">
                <a:cs typeface="Arial" charset="0"/>
              </a:endParaRPr>
            </a:p>
          </p:txBody>
        </p:sp>
        <p:sp>
          <p:nvSpPr>
            <p:cNvPr id="14352" name="Text Box 8"/>
            <p:cNvSpPr txBox="1">
              <a:spLocks noChangeArrowheads="1"/>
            </p:cNvSpPr>
            <p:nvPr/>
          </p:nvSpPr>
          <p:spPr bwMode="auto">
            <a:xfrm>
              <a:off x="15875" y="3013075"/>
              <a:ext cx="2274888" cy="471488"/>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Kindes- und Erwachsenen-</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Schutzbehörden KESB</a:t>
              </a:r>
              <a:endParaRPr lang="de-DE" altLang="de-DE">
                <a:cs typeface="Arial" charset="0"/>
              </a:endParaRPr>
            </a:p>
          </p:txBody>
        </p:sp>
        <p:sp>
          <p:nvSpPr>
            <p:cNvPr id="14353" name="Text Box 9"/>
            <p:cNvSpPr txBox="1">
              <a:spLocks noChangeArrowheads="1"/>
            </p:cNvSpPr>
            <p:nvPr/>
          </p:nvSpPr>
          <p:spPr bwMode="auto">
            <a:xfrm>
              <a:off x="250825" y="996950"/>
              <a:ext cx="2038350" cy="438150"/>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Schulen, Kindergärten</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(Sozialarbeiter, Lehrer)</a:t>
              </a:r>
              <a:endParaRPr lang="de-DE" altLang="de-DE">
                <a:cs typeface="Arial" charset="0"/>
              </a:endParaRPr>
            </a:p>
          </p:txBody>
        </p:sp>
        <p:sp>
          <p:nvSpPr>
            <p:cNvPr id="14354" name="Text Box 10"/>
            <p:cNvSpPr txBox="1">
              <a:spLocks noChangeArrowheads="1"/>
            </p:cNvSpPr>
            <p:nvPr/>
          </p:nvSpPr>
          <p:spPr bwMode="auto">
            <a:xfrm>
              <a:off x="706438" y="3536950"/>
              <a:ext cx="1779587" cy="457200"/>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Jugendanwaltschaft, Strafvollzug</a:t>
              </a:r>
              <a:endParaRPr lang="de-DE" altLang="de-DE">
                <a:cs typeface="Arial" charset="0"/>
              </a:endParaRPr>
            </a:p>
          </p:txBody>
        </p:sp>
        <p:sp>
          <p:nvSpPr>
            <p:cNvPr id="14355" name="Text Box 11"/>
            <p:cNvSpPr txBox="1">
              <a:spLocks noChangeArrowheads="1"/>
            </p:cNvSpPr>
            <p:nvPr/>
          </p:nvSpPr>
          <p:spPr bwMode="auto">
            <a:xfrm>
              <a:off x="4079875" y="995363"/>
              <a:ext cx="2016125" cy="446087"/>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Kinder- &amp; Jugend-psychiatrischer Dienst</a:t>
              </a:r>
              <a:endParaRPr lang="de-DE" altLang="de-DE">
                <a:cs typeface="Arial" charset="0"/>
              </a:endParaRPr>
            </a:p>
          </p:txBody>
        </p:sp>
        <p:sp>
          <p:nvSpPr>
            <p:cNvPr id="14356" name="Text Box 13"/>
            <p:cNvSpPr txBox="1">
              <a:spLocks noChangeArrowheads="1"/>
            </p:cNvSpPr>
            <p:nvPr/>
          </p:nvSpPr>
          <p:spPr bwMode="auto">
            <a:xfrm>
              <a:off x="4324350" y="3044825"/>
              <a:ext cx="1897063" cy="447675"/>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Spezialtherapeuten </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(Ergo, Logo, u.a.)</a:t>
              </a:r>
              <a:endParaRPr lang="de-DE" altLang="de-DE">
                <a:cs typeface="Arial" charset="0"/>
              </a:endParaRPr>
            </a:p>
          </p:txBody>
        </p:sp>
        <p:sp>
          <p:nvSpPr>
            <p:cNvPr id="14357" name="Text Box 19"/>
            <p:cNvSpPr txBox="1">
              <a:spLocks noChangeArrowheads="1"/>
            </p:cNvSpPr>
            <p:nvPr/>
          </p:nvSpPr>
          <p:spPr bwMode="auto">
            <a:xfrm>
              <a:off x="4211638" y="1517650"/>
              <a:ext cx="2382837" cy="442913"/>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Erwachsenenpsychiatrie</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(PUK, Clienia, ipw, u.a.)</a:t>
              </a:r>
              <a:endParaRPr lang="de-DE" altLang="de-DE">
                <a:cs typeface="Arial" charset="0"/>
              </a:endParaRPr>
            </a:p>
          </p:txBody>
        </p:sp>
        <p:sp>
          <p:nvSpPr>
            <p:cNvPr id="14358" name="Text Box 6"/>
            <p:cNvSpPr txBox="1">
              <a:spLocks noChangeArrowheads="1"/>
            </p:cNvSpPr>
            <p:nvPr/>
          </p:nvSpPr>
          <p:spPr bwMode="auto">
            <a:xfrm>
              <a:off x="4543425" y="2563813"/>
              <a:ext cx="1939925" cy="452437"/>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Sozialpädagogische </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Einrichtungen</a:t>
              </a:r>
              <a:endParaRPr lang="de-DE" altLang="de-DE">
                <a:cs typeface="Arial" charset="0"/>
              </a:endParaRPr>
            </a:p>
          </p:txBody>
        </p:sp>
        <p:sp>
          <p:nvSpPr>
            <p:cNvPr id="14359" name="Text Box 5"/>
            <p:cNvSpPr txBox="1">
              <a:spLocks noChangeArrowheads="1"/>
            </p:cNvSpPr>
            <p:nvPr/>
          </p:nvSpPr>
          <p:spPr bwMode="auto">
            <a:xfrm>
              <a:off x="4079875" y="3575050"/>
              <a:ext cx="1220788" cy="412750"/>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Jugenddienst Polizei</a:t>
              </a:r>
              <a:endParaRPr lang="de-DE" altLang="de-DE">
                <a:cs typeface="Arial" charset="0"/>
              </a:endParaRPr>
            </a:p>
          </p:txBody>
        </p:sp>
        <p:sp>
          <p:nvSpPr>
            <p:cNvPr id="14360" name="Text Box 4"/>
            <p:cNvSpPr txBox="1">
              <a:spLocks noChangeArrowheads="1"/>
            </p:cNvSpPr>
            <p:nvPr/>
          </p:nvSpPr>
          <p:spPr bwMode="auto">
            <a:xfrm>
              <a:off x="3200400" y="485775"/>
              <a:ext cx="2066925" cy="442913"/>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Niedergelassene Therapeuten, Psychologen</a:t>
              </a:r>
              <a:endParaRPr lang="de-DE" altLang="de-DE">
                <a:cs typeface="Arial" charset="0"/>
              </a:endParaRPr>
            </a:p>
          </p:txBody>
        </p:sp>
        <p:sp>
          <p:nvSpPr>
            <p:cNvPr id="14361" name="Text Box 3"/>
            <p:cNvSpPr txBox="1">
              <a:spLocks noChangeArrowheads="1"/>
            </p:cNvSpPr>
            <p:nvPr/>
          </p:nvSpPr>
          <p:spPr bwMode="auto">
            <a:xfrm>
              <a:off x="2578100" y="3586163"/>
              <a:ext cx="1444625" cy="407987"/>
            </a:xfrm>
            <a:prstGeom prst="rect">
              <a:avLst/>
            </a:prstGeom>
            <a:solidFill>
              <a:srgbClr val="D8D8D8"/>
            </a:solidFill>
            <a:ln>
              <a:noFill/>
            </a:ln>
            <a:effectLst>
              <a:outerShdw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Nonprofit-</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 Organisationen</a:t>
              </a:r>
              <a:endParaRPr lang="de-DE" altLang="de-DE">
                <a:cs typeface="Arial" charset="0"/>
              </a:endParaRPr>
            </a:p>
          </p:txBody>
        </p:sp>
        <p:sp>
          <p:nvSpPr>
            <p:cNvPr id="14362" name="Text Box 2"/>
            <p:cNvSpPr txBox="1">
              <a:spLocks noChangeArrowheads="1"/>
            </p:cNvSpPr>
            <p:nvPr/>
          </p:nvSpPr>
          <p:spPr bwMode="auto">
            <a:xfrm>
              <a:off x="2489200" y="1184275"/>
              <a:ext cx="1360488" cy="422275"/>
            </a:xfrm>
            <a:prstGeom prst="rect">
              <a:avLst/>
            </a:prstGeom>
            <a:solidFill>
              <a:srgbClr val="FFC000"/>
            </a:solidFill>
            <a:ln>
              <a:noFill/>
            </a:ln>
            <a:effectLst>
              <a:outerShdw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a:solidFill>
                    <a:srgbClr val="000000"/>
                  </a:solidFill>
                  <a:cs typeface="Arial" charset="0"/>
                </a:rPr>
                <a:t>Kinder &amp;</a:t>
              </a:r>
              <a:endParaRPr lang="de-DE" altLang="de-DE" sz="1200">
                <a:latin typeface="Times New Roman" pitchFamily="18" charset="0"/>
                <a:ea typeface="MS Mincho" pitchFamily="49" charset="-128"/>
                <a:cs typeface="Times New Roman" pitchFamily="18" charset="0"/>
              </a:endParaRPr>
            </a:p>
            <a:p>
              <a:pPr algn="ctr"/>
              <a:r>
                <a:rPr lang="de-DE" altLang="de-DE" sz="1200">
                  <a:solidFill>
                    <a:srgbClr val="000000"/>
                  </a:solidFill>
                  <a:cs typeface="Arial" charset="0"/>
                </a:rPr>
                <a:t>Jugendliche</a:t>
              </a:r>
              <a:endParaRPr lang="de-DE" altLang="de-DE">
                <a:cs typeface="Arial" charset="0"/>
              </a:endParaRPr>
            </a:p>
          </p:txBody>
        </p:sp>
        <p:sp>
          <p:nvSpPr>
            <p:cNvPr id="14363" name="Text Box 1"/>
            <p:cNvSpPr txBox="1">
              <a:spLocks noChangeArrowheads="1"/>
            </p:cNvSpPr>
            <p:nvPr/>
          </p:nvSpPr>
          <p:spPr bwMode="auto">
            <a:xfrm>
              <a:off x="2719386" y="2489818"/>
              <a:ext cx="1360488" cy="422275"/>
            </a:xfrm>
            <a:prstGeom prst="rect">
              <a:avLst/>
            </a:prstGeom>
            <a:solidFill>
              <a:srgbClr val="FFC000"/>
            </a:solidFill>
            <a:ln>
              <a:noFill/>
            </a:ln>
            <a:effectLst>
              <a:outerShdw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sz="1200" dirty="0">
                  <a:solidFill>
                    <a:srgbClr val="000000"/>
                  </a:solidFill>
                  <a:cs typeface="Arial" charset="0"/>
                </a:rPr>
                <a:t>Multiproblem-</a:t>
              </a:r>
              <a:endParaRPr lang="de-DE" altLang="de-DE" sz="1200" dirty="0">
                <a:latin typeface="Times New Roman" pitchFamily="18" charset="0"/>
                <a:ea typeface="MS Mincho" pitchFamily="49" charset="-128"/>
                <a:cs typeface="Times New Roman" pitchFamily="18" charset="0"/>
              </a:endParaRPr>
            </a:p>
            <a:p>
              <a:pPr algn="ctr"/>
              <a:r>
                <a:rPr lang="de-DE" altLang="de-DE" sz="1200" dirty="0">
                  <a:solidFill>
                    <a:srgbClr val="000000"/>
                  </a:solidFill>
                  <a:cs typeface="Arial" charset="0"/>
                </a:rPr>
                <a:t>Familien</a:t>
              </a:r>
              <a:endParaRPr lang="de-DE" altLang="de-DE" dirty="0">
                <a:cs typeface="Arial" charset="0"/>
              </a:endParaRPr>
            </a:p>
          </p:txBody>
        </p:sp>
      </p:grpSp>
      <p:sp>
        <p:nvSpPr>
          <p:cNvPr id="14340" name="Rectangle 2"/>
          <p:cNvSpPr>
            <a:spLocks noGrp="1" noChangeArrowheads="1"/>
          </p:cNvSpPr>
          <p:nvPr>
            <p:ph type="title"/>
            <p:custDataLst>
              <p:tags r:id="rId2"/>
            </p:custDataLst>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z="2400" dirty="0" smtClean="0">
                <a:solidFill>
                  <a:schemeClr val="accent1"/>
                </a:solidFill>
              </a:rPr>
              <a:t>Externe Schnittstellenpartner</a:t>
            </a:r>
          </a:p>
        </p:txBody>
      </p:sp>
      <p:sp>
        <p:nvSpPr>
          <p:cNvPr id="14341" name="Text Box 16"/>
          <p:cNvSpPr txBox="1">
            <a:spLocks noChangeArrowheads="1"/>
          </p:cNvSpPr>
          <p:nvPr/>
        </p:nvSpPr>
        <p:spPr bwMode="auto">
          <a:xfrm>
            <a:off x="-995363" y="6738938"/>
            <a:ext cx="184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CH" altLang="de-DE" dirty="0"/>
          </a:p>
        </p:txBody>
      </p:sp>
    </p:spTree>
    <p:extLst>
      <p:ext uri="{BB962C8B-B14F-4D97-AF65-F5344CB8AC3E}">
        <p14:creationId xmlns:p14="http://schemas.microsoft.com/office/powerpoint/2010/main" val="2265409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p:txBody>
          <a:bodyPr/>
          <a:lstStyle/>
          <a:p>
            <a:pPr>
              <a:defRPr/>
            </a:pPr>
            <a:r>
              <a:rPr lang="de-CH" altLang="de-DE" dirty="0">
                <a:solidFill>
                  <a:schemeClr val="accent1"/>
                </a:solidFill>
              </a:rPr>
              <a:t>Interne Schnittstellen</a:t>
            </a:r>
          </a:p>
        </p:txBody>
      </p:sp>
      <p:sp>
        <p:nvSpPr>
          <p:cNvPr id="260099" name="Rectangle 4"/>
          <p:cNvSpPr>
            <a:spLocks noChangeArrowheads="1"/>
          </p:cNvSpPr>
          <p:nvPr>
            <p:custDataLst>
              <p:tags r:id="rId2"/>
            </p:custDataLst>
          </p:nvPr>
        </p:nvSpPr>
        <p:spPr bwMode="auto">
          <a:xfrm>
            <a:off x="3419476" y="2222984"/>
            <a:ext cx="2125272" cy="650936"/>
          </a:xfrm>
          <a:prstGeom prst="rect">
            <a:avLst/>
          </a:prstGeom>
          <a:solidFill>
            <a:srgbClr val="BDE7FF"/>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de-CH" altLang="de-DE" sz="2400" dirty="0" smtClean="0">
                <a:latin typeface="Verdana" pitchFamily="34" charset="0"/>
              </a:rPr>
              <a:t>stationär</a:t>
            </a:r>
          </a:p>
        </p:txBody>
      </p:sp>
      <p:sp>
        <p:nvSpPr>
          <p:cNvPr id="260100" name="Rectangle 6"/>
          <p:cNvSpPr>
            <a:spLocks noChangeArrowheads="1"/>
          </p:cNvSpPr>
          <p:nvPr>
            <p:custDataLst>
              <p:tags r:id="rId3"/>
            </p:custDataLst>
          </p:nvPr>
        </p:nvSpPr>
        <p:spPr bwMode="auto">
          <a:xfrm>
            <a:off x="5846546" y="4087812"/>
            <a:ext cx="2376115" cy="781347"/>
          </a:xfrm>
          <a:prstGeom prst="rect">
            <a:avLst/>
          </a:prstGeom>
          <a:solidFill>
            <a:srgbClr val="BDE7FF"/>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de-CH" altLang="de-DE" sz="2400" dirty="0" smtClean="0">
                <a:latin typeface="Verdana" pitchFamily="34" charset="0"/>
              </a:rPr>
              <a:t>ambulant</a:t>
            </a:r>
          </a:p>
        </p:txBody>
      </p:sp>
      <p:sp>
        <p:nvSpPr>
          <p:cNvPr id="260101" name="Rectangle 7"/>
          <p:cNvSpPr>
            <a:spLocks noChangeArrowheads="1"/>
          </p:cNvSpPr>
          <p:nvPr>
            <p:custDataLst>
              <p:tags r:id="rId4"/>
            </p:custDataLst>
          </p:nvPr>
        </p:nvSpPr>
        <p:spPr bwMode="auto">
          <a:xfrm>
            <a:off x="719572" y="3980249"/>
            <a:ext cx="2376115" cy="781347"/>
          </a:xfrm>
          <a:prstGeom prst="rect">
            <a:avLst/>
          </a:prstGeom>
          <a:solidFill>
            <a:srgbClr val="BDE7FF"/>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de-CH" altLang="de-DE" sz="2400" dirty="0" smtClean="0">
                <a:latin typeface="Verdana" pitchFamily="34" charset="0"/>
              </a:rPr>
              <a:t>teilstationär</a:t>
            </a:r>
          </a:p>
        </p:txBody>
      </p:sp>
      <p:sp>
        <p:nvSpPr>
          <p:cNvPr id="260102" name="AutoShape 10"/>
          <p:cNvSpPr>
            <a:spLocks noChangeArrowheads="1"/>
          </p:cNvSpPr>
          <p:nvPr/>
        </p:nvSpPr>
        <p:spPr bwMode="auto">
          <a:xfrm rot="5400000">
            <a:off x="4285672" y="5074229"/>
            <a:ext cx="306917" cy="1750386"/>
          </a:xfrm>
          <a:prstGeom prst="curvedLeftArrow">
            <a:avLst>
              <a:gd name="adj1" fmla="val 76410"/>
              <a:gd name="adj2" fmla="val 152821"/>
              <a:gd name="adj3" fmla="val 33333"/>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endParaRPr lang="de-CH" altLang="de-DE" sz="3200" dirty="0" smtClean="0">
              <a:latin typeface="Verdana" pitchFamily="34" charset="0"/>
            </a:endParaRPr>
          </a:p>
        </p:txBody>
      </p:sp>
      <p:sp>
        <p:nvSpPr>
          <p:cNvPr id="260103" name="AutoShape 12"/>
          <p:cNvSpPr>
            <a:spLocks noChangeArrowheads="1"/>
          </p:cNvSpPr>
          <p:nvPr/>
        </p:nvSpPr>
        <p:spPr bwMode="auto">
          <a:xfrm rot="16200000">
            <a:off x="4337189" y="4659174"/>
            <a:ext cx="356385" cy="1686987"/>
          </a:xfrm>
          <a:prstGeom prst="curvedRightArrow">
            <a:avLst>
              <a:gd name="adj1" fmla="val 62902"/>
              <a:gd name="adj2" fmla="val 125805"/>
              <a:gd name="adj3" fmla="val 33333"/>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endParaRPr lang="de-CH" altLang="de-DE" sz="3200" dirty="0" smtClean="0">
              <a:latin typeface="Verdana" pitchFamily="34" charset="0"/>
            </a:endParaRPr>
          </a:p>
        </p:txBody>
      </p:sp>
      <p:sp>
        <p:nvSpPr>
          <p:cNvPr id="260104" name="AutoShape 13"/>
          <p:cNvSpPr>
            <a:spLocks noChangeArrowheads="1"/>
          </p:cNvSpPr>
          <p:nvPr/>
        </p:nvSpPr>
        <p:spPr bwMode="auto">
          <a:xfrm rot="13646646">
            <a:off x="2114317" y="2356147"/>
            <a:ext cx="281060" cy="1560187"/>
          </a:xfrm>
          <a:prstGeom prst="curvedLeftArrow">
            <a:avLst>
              <a:gd name="adj1" fmla="val 70166"/>
              <a:gd name="adj2" fmla="val 140332"/>
              <a:gd name="adj3" fmla="val 33333"/>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endParaRPr lang="de-CH" altLang="de-DE" sz="3200" dirty="0" smtClean="0">
              <a:latin typeface="Verdana" pitchFamily="34" charset="0"/>
            </a:endParaRPr>
          </a:p>
        </p:txBody>
      </p:sp>
      <p:sp>
        <p:nvSpPr>
          <p:cNvPr id="260105" name="AutoShape 14"/>
          <p:cNvSpPr>
            <a:spLocks noChangeArrowheads="1"/>
          </p:cNvSpPr>
          <p:nvPr/>
        </p:nvSpPr>
        <p:spPr bwMode="auto">
          <a:xfrm rot="19148763">
            <a:off x="6555111" y="2496405"/>
            <a:ext cx="347321" cy="1223174"/>
          </a:xfrm>
          <a:prstGeom prst="curvedLeftArrow">
            <a:avLst>
              <a:gd name="adj1" fmla="val 76410"/>
              <a:gd name="adj2" fmla="val 152820"/>
              <a:gd name="adj3" fmla="val 33333"/>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endParaRPr lang="de-CH" altLang="de-DE" sz="3200" dirty="0" smtClean="0">
              <a:latin typeface="Verdana" pitchFamily="34" charset="0"/>
            </a:endParaRPr>
          </a:p>
        </p:txBody>
      </p:sp>
      <p:sp>
        <p:nvSpPr>
          <p:cNvPr id="260106" name="AutoShape 15"/>
          <p:cNvSpPr>
            <a:spLocks noChangeArrowheads="1"/>
          </p:cNvSpPr>
          <p:nvPr/>
        </p:nvSpPr>
        <p:spPr bwMode="auto">
          <a:xfrm rot="2956285">
            <a:off x="1693959" y="2024914"/>
            <a:ext cx="301297" cy="1698013"/>
          </a:xfrm>
          <a:prstGeom prst="curvedRightArrow">
            <a:avLst>
              <a:gd name="adj1" fmla="val 62902"/>
              <a:gd name="adj2" fmla="val 125804"/>
              <a:gd name="adj3" fmla="val 33333"/>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endParaRPr lang="de-CH" altLang="de-DE" sz="3200" dirty="0" smtClean="0">
              <a:latin typeface="Verdana" pitchFamily="34" charset="0"/>
            </a:endParaRPr>
          </a:p>
        </p:txBody>
      </p:sp>
      <p:sp>
        <p:nvSpPr>
          <p:cNvPr id="260107" name="AutoShape 16"/>
          <p:cNvSpPr>
            <a:spLocks noChangeArrowheads="1"/>
          </p:cNvSpPr>
          <p:nvPr/>
        </p:nvSpPr>
        <p:spPr bwMode="auto">
          <a:xfrm rot="8281831">
            <a:off x="6860944" y="2041026"/>
            <a:ext cx="347321" cy="1249031"/>
          </a:xfrm>
          <a:prstGeom prst="curvedRightArrow">
            <a:avLst>
              <a:gd name="adj1" fmla="val 62902"/>
              <a:gd name="adj2" fmla="val 125804"/>
              <a:gd name="adj3" fmla="val 33333"/>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endParaRPr lang="de-CH" altLang="de-DE" sz="3200" dirty="0" smtClean="0">
              <a:latin typeface="Verdana" pitchFamily="34" charset="0"/>
            </a:endParaRPr>
          </a:p>
        </p:txBody>
      </p:sp>
      <p:pic>
        <p:nvPicPr>
          <p:cNvPr id="1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5061" y="3388112"/>
            <a:ext cx="1689100" cy="59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hteck 16"/>
          <p:cNvSpPr/>
          <p:nvPr>
            <p:custDataLst>
              <p:tags r:id="rId5"/>
            </p:custDataLst>
          </p:nvPr>
        </p:nvSpPr>
        <p:spPr>
          <a:xfrm>
            <a:off x="3564899" y="3980249"/>
            <a:ext cx="1749425" cy="576262"/>
          </a:xfrm>
          <a:prstGeom prst="rect">
            <a:avLst/>
          </a:prstGeom>
          <a:solidFill>
            <a:srgbClr val="E6EBB3"/>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CH" dirty="0" smtClean="0">
                <a:solidFill>
                  <a:schemeClr val="tx1"/>
                </a:solidFill>
              </a:rPr>
              <a:t>ZND</a:t>
            </a:r>
            <a:endParaRPr lang="de-CH" dirty="0">
              <a:solidFill>
                <a:schemeClr val="tx1"/>
              </a:solidFill>
            </a:endParaRPr>
          </a:p>
        </p:txBody>
      </p:sp>
      <p:sp>
        <p:nvSpPr>
          <p:cNvPr id="15" name="Rectangle 4"/>
          <p:cNvSpPr>
            <a:spLocks noChangeArrowheads="1"/>
          </p:cNvSpPr>
          <p:nvPr>
            <p:custDataLst>
              <p:tags r:id="rId6"/>
            </p:custDataLst>
          </p:nvPr>
        </p:nvSpPr>
        <p:spPr bwMode="auto">
          <a:xfrm>
            <a:off x="1844607" y="1434144"/>
            <a:ext cx="2125272" cy="650936"/>
          </a:xfrm>
          <a:prstGeom prst="rect">
            <a:avLst/>
          </a:prstGeom>
          <a:solidFill>
            <a:srgbClr val="BDE7FF"/>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de-CH" altLang="de-DE" sz="2400" dirty="0" smtClean="0">
                <a:latin typeface="Verdana" pitchFamily="34" charset="0"/>
              </a:rPr>
              <a:t>Vertrags-</a:t>
            </a:r>
          </a:p>
          <a:p>
            <a:pPr algn="ctr" eaLnBrk="0" hangingPunct="0">
              <a:defRPr/>
            </a:pPr>
            <a:r>
              <a:rPr lang="de-CH" altLang="de-DE" dirty="0" err="1" smtClean="0">
                <a:latin typeface="Verdana" pitchFamily="34" charset="0"/>
              </a:rPr>
              <a:t>kliniken</a:t>
            </a:r>
            <a:endParaRPr lang="de-CH" altLang="de-DE" sz="2400" dirty="0" smtClean="0">
              <a:latin typeface="Verdana" pitchFamily="34" charset="0"/>
            </a:endParaRPr>
          </a:p>
        </p:txBody>
      </p:sp>
      <p:sp>
        <p:nvSpPr>
          <p:cNvPr id="18" name="Rectangle 4"/>
          <p:cNvSpPr>
            <a:spLocks noChangeArrowheads="1"/>
          </p:cNvSpPr>
          <p:nvPr>
            <p:custDataLst>
              <p:tags r:id="rId7"/>
            </p:custDataLst>
          </p:nvPr>
        </p:nvSpPr>
        <p:spPr bwMode="auto">
          <a:xfrm>
            <a:off x="4251688" y="1449635"/>
            <a:ext cx="2125272" cy="650936"/>
          </a:xfrm>
          <a:prstGeom prst="rect">
            <a:avLst/>
          </a:prstGeom>
          <a:solidFill>
            <a:srgbClr val="BDE7FF"/>
          </a:solidFill>
          <a:ln w="9525">
            <a:no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de-CH" altLang="de-DE" dirty="0" smtClean="0">
                <a:latin typeface="Verdana" pitchFamily="34" charset="0"/>
              </a:rPr>
              <a:t>SJ1&amp;2</a:t>
            </a:r>
          </a:p>
          <a:p>
            <a:pPr algn="ctr" eaLnBrk="0" hangingPunct="0">
              <a:defRPr/>
            </a:pPr>
            <a:r>
              <a:rPr lang="de-CH" altLang="de-DE" sz="2400" dirty="0" err="1" smtClean="0">
                <a:latin typeface="Verdana" pitchFamily="34" charset="0"/>
              </a:rPr>
              <a:t>Brüschhalde</a:t>
            </a:r>
            <a:r>
              <a:rPr lang="de-CH" altLang="de-DE" sz="2400" dirty="0" smtClean="0">
                <a:latin typeface="Verdana" pitchFamily="34" charset="0"/>
              </a:rPr>
              <a:t> </a:t>
            </a:r>
          </a:p>
        </p:txBody>
      </p:sp>
    </p:spTree>
    <p:extLst>
      <p:ext uri="{BB962C8B-B14F-4D97-AF65-F5344CB8AC3E}">
        <p14:creationId xmlns:p14="http://schemas.microsoft.com/office/powerpoint/2010/main" val="92928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bwMode="auto">
          <a:xfrm>
            <a:off x="287524" y="611088"/>
            <a:ext cx="6272212" cy="801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z="1800" dirty="0" smtClean="0">
                <a:solidFill>
                  <a:schemeClr val="tx1"/>
                </a:solidFill>
              </a:rPr>
              <a:t>Versorgung Kanton Zürich mit </a:t>
            </a:r>
            <a:r>
              <a:rPr lang="de-CH" sz="1800" b="0" dirty="0" smtClean="0"/>
              <a:t>1'487'565 </a:t>
            </a:r>
            <a:r>
              <a:rPr lang="de-CH" altLang="de-DE" sz="1800" dirty="0" smtClean="0">
                <a:solidFill>
                  <a:schemeClr val="tx1"/>
                </a:solidFill>
              </a:rPr>
              <a:t>Einwohnern</a:t>
            </a:r>
            <a:br>
              <a:rPr lang="de-CH" altLang="de-DE" sz="1800" dirty="0" smtClean="0">
                <a:solidFill>
                  <a:schemeClr val="tx1"/>
                </a:solidFill>
              </a:rPr>
            </a:br>
            <a:r>
              <a:rPr lang="de-CH" altLang="de-DE" sz="1800" dirty="0" smtClean="0">
                <a:solidFill>
                  <a:schemeClr val="tx1"/>
                </a:solidFill>
              </a:rPr>
              <a:t>(subsidiär zu niedergelassenen Kinder- und Jugendpsychiatern)</a:t>
            </a:r>
          </a:p>
        </p:txBody>
      </p:sp>
      <p:sp>
        <p:nvSpPr>
          <p:cNvPr id="12291" name="Oval 16"/>
          <p:cNvSpPr>
            <a:spLocks noChangeArrowheads="1"/>
          </p:cNvSpPr>
          <p:nvPr/>
        </p:nvSpPr>
        <p:spPr bwMode="auto">
          <a:xfrm>
            <a:off x="3348038" y="2287588"/>
            <a:ext cx="2232025" cy="2087562"/>
          </a:xfrm>
          <a:prstGeom prst="ellipse">
            <a:avLst/>
          </a:prstGeom>
          <a:solidFill>
            <a:srgbClr val="BDE7FF"/>
          </a:solidFill>
          <a:ln w="19050">
            <a:no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endParaRPr lang="de-CH" altLang="de-DE" sz="1800" dirty="0" smtClean="0"/>
          </a:p>
        </p:txBody>
      </p:sp>
      <p:sp>
        <p:nvSpPr>
          <p:cNvPr id="12292" name="Text Box 17"/>
          <p:cNvSpPr txBox="1">
            <a:spLocks noChangeArrowheads="1"/>
          </p:cNvSpPr>
          <p:nvPr>
            <p:custDataLst>
              <p:tags r:id="rId2"/>
            </p:custDataLst>
          </p:nvPr>
        </p:nvSpPr>
        <p:spPr bwMode="auto">
          <a:xfrm>
            <a:off x="3421063" y="1549400"/>
            <a:ext cx="2159000" cy="647700"/>
          </a:xfrm>
          <a:prstGeom prst="rect">
            <a:avLst/>
          </a:prstGeom>
          <a:solidFill>
            <a:srgbClr val="BDE7FF"/>
          </a:solidFill>
          <a:ln w="6350">
            <a:noFill/>
            <a:miter lim="800000"/>
            <a:headEnd/>
            <a:tailEnd/>
          </a:ln>
          <a:effectLst>
            <a:outerShdw blurRad="50800" dist="38100" dir="2700000" algn="tl" rotWithShape="0">
              <a:prstClr val="black">
                <a:alpha val="40000"/>
              </a:prstClr>
            </a:outerShdw>
          </a:effectLst>
        </p:spPr>
        <p:txBody>
          <a:bodyP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r>
              <a:rPr lang="de-CH" altLang="de-DE" sz="2400" dirty="0" smtClean="0"/>
              <a:t>Bülach</a:t>
            </a:r>
          </a:p>
        </p:txBody>
      </p:sp>
      <p:sp>
        <p:nvSpPr>
          <p:cNvPr id="12293" name="Text Box 18"/>
          <p:cNvSpPr txBox="1">
            <a:spLocks noChangeArrowheads="1"/>
          </p:cNvSpPr>
          <p:nvPr>
            <p:custDataLst>
              <p:tags r:id="rId3"/>
            </p:custDataLst>
          </p:nvPr>
        </p:nvSpPr>
        <p:spPr bwMode="auto">
          <a:xfrm>
            <a:off x="1547813" y="4581525"/>
            <a:ext cx="2136775" cy="719138"/>
          </a:xfrm>
          <a:prstGeom prst="rect">
            <a:avLst/>
          </a:prstGeom>
          <a:solidFill>
            <a:srgbClr val="BDE7FF"/>
          </a:solidFill>
          <a:ln w="6350">
            <a:noFill/>
            <a:miter lim="800000"/>
            <a:headEnd/>
            <a:tailEnd/>
          </a:ln>
          <a:effectLst>
            <a:outerShdw blurRad="50800" dist="38100" dir="2700000" algn="tl" rotWithShape="0">
              <a:prstClr val="black">
                <a:alpha val="40000"/>
              </a:prstClr>
            </a:outerShdw>
          </a:effectLst>
        </p:spPr>
        <p:txBody>
          <a:bodyP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r>
              <a:rPr lang="de-CH" altLang="de-DE" sz="2400" dirty="0" smtClean="0"/>
              <a:t>Wetzikon</a:t>
            </a:r>
          </a:p>
        </p:txBody>
      </p:sp>
      <p:sp>
        <p:nvSpPr>
          <p:cNvPr id="12294" name="Text Box 19"/>
          <p:cNvSpPr txBox="1">
            <a:spLocks noChangeArrowheads="1"/>
          </p:cNvSpPr>
          <p:nvPr>
            <p:custDataLst>
              <p:tags r:id="rId4"/>
            </p:custDataLst>
          </p:nvPr>
        </p:nvSpPr>
        <p:spPr bwMode="auto">
          <a:xfrm>
            <a:off x="5243513" y="4581525"/>
            <a:ext cx="2136775" cy="719138"/>
          </a:xfrm>
          <a:prstGeom prst="rect">
            <a:avLst/>
          </a:prstGeom>
          <a:solidFill>
            <a:srgbClr val="BDE7FF"/>
          </a:solidFill>
          <a:ln w="6350">
            <a:noFill/>
            <a:miter lim="800000"/>
            <a:headEnd/>
            <a:tailEnd/>
          </a:ln>
          <a:effectLst>
            <a:outerShdw blurRad="50800" dist="38100" dir="2700000" algn="tl" rotWithShape="0">
              <a:prstClr val="black">
                <a:alpha val="40000"/>
              </a:prstClr>
            </a:outerShdw>
          </a:effectLst>
        </p:spPr>
        <p:txBody>
          <a:bodyP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r>
              <a:rPr lang="de-CH" altLang="de-DE" sz="2400" dirty="0" smtClean="0"/>
              <a:t>Winterthur</a:t>
            </a:r>
          </a:p>
        </p:txBody>
      </p:sp>
      <p:sp>
        <p:nvSpPr>
          <p:cNvPr id="12295" name="Text Box 20"/>
          <p:cNvSpPr txBox="1">
            <a:spLocks noChangeArrowheads="1"/>
          </p:cNvSpPr>
          <p:nvPr>
            <p:custDataLst>
              <p:tags r:id="rId5"/>
            </p:custDataLst>
          </p:nvPr>
        </p:nvSpPr>
        <p:spPr bwMode="auto">
          <a:xfrm>
            <a:off x="971550" y="2205038"/>
            <a:ext cx="2136775" cy="719137"/>
          </a:xfrm>
          <a:prstGeom prst="rect">
            <a:avLst/>
          </a:prstGeom>
          <a:solidFill>
            <a:srgbClr val="BDE7FF"/>
          </a:solidFill>
          <a:ln w="6350">
            <a:noFill/>
            <a:miter lim="800000"/>
            <a:headEnd/>
            <a:tailEnd/>
          </a:ln>
          <a:effectLst>
            <a:outerShdw blurRad="50800" dist="38100" dir="2700000" algn="tl" rotWithShape="0">
              <a:prstClr val="black">
                <a:alpha val="40000"/>
              </a:prstClr>
            </a:outerShdw>
          </a:effectLst>
        </p:spPr>
        <p:txBody>
          <a:bodyP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r>
              <a:rPr lang="de-CH" altLang="de-DE" sz="2400" dirty="0" smtClean="0"/>
              <a:t>Dietikon</a:t>
            </a:r>
          </a:p>
        </p:txBody>
      </p:sp>
      <p:sp>
        <p:nvSpPr>
          <p:cNvPr id="22536" name="Text Box 21"/>
          <p:cNvSpPr txBox="1">
            <a:spLocks noChangeArrowheads="1"/>
          </p:cNvSpPr>
          <p:nvPr>
            <p:custDataLst>
              <p:tags r:id="rId6"/>
            </p:custDataLst>
          </p:nvPr>
        </p:nvSpPr>
        <p:spPr bwMode="auto">
          <a:xfrm>
            <a:off x="5726113" y="2278063"/>
            <a:ext cx="2159000" cy="719137"/>
          </a:xfrm>
          <a:prstGeom prst="rect">
            <a:avLst/>
          </a:prstGeom>
          <a:solidFill>
            <a:srgbClr val="BDE7FF"/>
          </a:solidFill>
          <a:ln>
            <a:noFill/>
          </a:ln>
          <a:effectLst>
            <a:outerShdw dist="35921" dir="2700000" algn="ctr" rotWithShape="0">
              <a:schemeClr val="bg2"/>
            </a:outerShdw>
          </a:effectLst>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CH" altLang="de-DE" sz="2400" dirty="0"/>
              <a:t>Horgen</a:t>
            </a:r>
          </a:p>
        </p:txBody>
      </p:sp>
      <p:sp>
        <p:nvSpPr>
          <p:cNvPr id="12297" name="Text Box 22"/>
          <p:cNvSpPr txBox="1">
            <a:spLocks noChangeArrowheads="1"/>
          </p:cNvSpPr>
          <p:nvPr>
            <p:custDataLst>
              <p:tags r:id="rId7"/>
            </p:custDataLst>
          </p:nvPr>
        </p:nvSpPr>
        <p:spPr bwMode="auto">
          <a:xfrm>
            <a:off x="755650" y="3430588"/>
            <a:ext cx="2136775" cy="719137"/>
          </a:xfrm>
          <a:prstGeom prst="rect">
            <a:avLst/>
          </a:prstGeom>
          <a:solidFill>
            <a:srgbClr val="BDE7FF"/>
          </a:solidFill>
          <a:ln w="6350">
            <a:noFill/>
            <a:miter lim="800000"/>
            <a:headEnd/>
            <a:tailEnd/>
          </a:ln>
          <a:effectLst>
            <a:outerShdw blurRad="50800" dist="38100" dir="2700000" algn="tl" rotWithShape="0">
              <a:prstClr val="black">
                <a:alpha val="40000"/>
              </a:prstClr>
            </a:outerShdw>
          </a:effectLst>
        </p:spPr>
        <p:txBody>
          <a:bodyP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r>
              <a:rPr lang="de-CH" altLang="de-DE" sz="2400" dirty="0" smtClean="0"/>
              <a:t>ZH-Nord</a:t>
            </a:r>
          </a:p>
          <a:p>
            <a:pPr algn="ctr" eaLnBrk="1" hangingPunct="1">
              <a:spcBef>
                <a:spcPct val="0"/>
              </a:spcBef>
              <a:buClrTx/>
              <a:buFontTx/>
              <a:buNone/>
              <a:defRPr/>
            </a:pPr>
            <a:endParaRPr lang="de-CH" altLang="de-DE" sz="2400" b="1" dirty="0" smtClean="0"/>
          </a:p>
        </p:txBody>
      </p:sp>
      <p:sp>
        <p:nvSpPr>
          <p:cNvPr id="12298" name="Text Box 23"/>
          <p:cNvSpPr txBox="1">
            <a:spLocks noChangeArrowheads="1"/>
          </p:cNvSpPr>
          <p:nvPr>
            <p:custDataLst>
              <p:tags r:id="rId8"/>
            </p:custDataLst>
          </p:nvPr>
        </p:nvSpPr>
        <p:spPr bwMode="auto">
          <a:xfrm>
            <a:off x="6084888" y="3429000"/>
            <a:ext cx="2159000" cy="719138"/>
          </a:xfrm>
          <a:prstGeom prst="rect">
            <a:avLst/>
          </a:prstGeom>
          <a:solidFill>
            <a:srgbClr val="BDE7FF"/>
          </a:solidFill>
          <a:ln w="6350">
            <a:noFill/>
            <a:miter lim="800000"/>
            <a:headEnd/>
            <a:tailEnd/>
          </a:ln>
          <a:effectLst>
            <a:outerShdw blurRad="50800" dist="38100" dir="2700000" algn="tl" rotWithShape="0">
              <a:prstClr val="black">
                <a:alpha val="40000"/>
              </a:prstClr>
            </a:outerShdw>
          </a:effectLst>
        </p:spPr>
        <p:txBody>
          <a:bodyPr/>
          <a:lstStyle>
            <a:lvl1pPr eaLnBrk="0" hangingPunct="0">
              <a:spcBef>
                <a:spcPct val="20000"/>
              </a:spcBef>
              <a:buClr>
                <a:srgbClr val="666699"/>
              </a:buClr>
              <a:buFont typeface="Wingdings" pitchFamily="2" charset="2"/>
              <a:buChar char="Ø"/>
              <a:defRPr sz="3000">
                <a:solidFill>
                  <a:schemeClr val="tx1"/>
                </a:solidFill>
                <a:latin typeface="Arial" charset="0"/>
              </a:defRPr>
            </a:lvl1pPr>
            <a:lvl2pPr marL="742950" indent="-285750" eaLnBrk="0" hangingPunct="0">
              <a:spcBef>
                <a:spcPct val="20000"/>
              </a:spcBef>
              <a:buClr>
                <a:srgbClr val="666699"/>
              </a:buClr>
              <a:buFont typeface="Wingdings" pitchFamily="2" charset="2"/>
              <a:buChar char="q"/>
              <a:defRPr sz="2600">
                <a:solidFill>
                  <a:schemeClr val="tx1"/>
                </a:solidFill>
                <a:latin typeface="Arial" charset="0"/>
              </a:defRPr>
            </a:lvl2pPr>
            <a:lvl3pPr marL="1143000" indent="-228600" eaLnBrk="0" hangingPunct="0">
              <a:spcBef>
                <a:spcPct val="20000"/>
              </a:spcBef>
              <a:buClr>
                <a:srgbClr val="666699"/>
              </a:buClr>
              <a:buFont typeface="Wingdings" pitchFamily="2" charset="2"/>
              <a:buChar char="n"/>
              <a:defRPr sz="2200">
                <a:solidFill>
                  <a:schemeClr val="tx1"/>
                </a:solidFill>
                <a:latin typeface="Arial" charset="0"/>
              </a:defRPr>
            </a:lvl3pPr>
            <a:lvl4pPr marL="1600200" indent="-228600" eaLnBrk="0" hangingPunct="0">
              <a:spcBef>
                <a:spcPct val="20000"/>
              </a:spcBef>
              <a:buClr>
                <a:srgbClr val="666699"/>
              </a:buClr>
              <a:buFont typeface="Wingdings" pitchFamily="2" charset="2"/>
              <a:buChar char="q"/>
              <a:defRPr sz="2000">
                <a:solidFill>
                  <a:schemeClr val="tx1"/>
                </a:solidFill>
                <a:latin typeface="Arial" charset="0"/>
              </a:defRPr>
            </a:lvl4pPr>
            <a:lvl5pPr marL="2057400" indent="-228600" eaLnBrk="0" hangingPunct="0">
              <a:spcBef>
                <a:spcPct val="20000"/>
              </a:spcBef>
              <a:buClr>
                <a:srgbClr val="666699"/>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
              <a:defRPr sz="2000">
                <a:solidFill>
                  <a:schemeClr val="tx1"/>
                </a:solidFill>
                <a:latin typeface="Arial" charset="0"/>
              </a:defRPr>
            </a:lvl9pPr>
          </a:lstStyle>
          <a:p>
            <a:pPr algn="ctr" eaLnBrk="1" hangingPunct="1">
              <a:spcBef>
                <a:spcPct val="0"/>
              </a:spcBef>
              <a:buClrTx/>
              <a:buFontTx/>
              <a:buNone/>
              <a:defRPr/>
            </a:pPr>
            <a:r>
              <a:rPr lang="de-CH" altLang="de-DE" sz="2400" dirty="0" smtClean="0"/>
              <a:t>Uster</a:t>
            </a:r>
          </a:p>
        </p:txBody>
      </p:sp>
      <p:sp>
        <p:nvSpPr>
          <p:cNvPr id="22539" name="Text Box 25"/>
          <p:cNvSpPr txBox="1">
            <a:spLocks noChangeArrowheads="1"/>
          </p:cNvSpPr>
          <p:nvPr>
            <p:custDataLst>
              <p:tags r:id="rId9"/>
            </p:custDataLst>
          </p:nvPr>
        </p:nvSpPr>
        <p:spPr bwMode="auto">
          <a:xfrm>
            <a:off x="3565525" y="2711450"/>
            <a:ext cx="1871663" cy="9695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CH" altLang="de-DE" sz="2400" dirty="0"/>
              <a:t>Zürich</a:t>
            </a:r>
          </a:p>
          <a:p>
            <a:pPr algn="ctr" eaLnBrk="1" hangingPunct="1"/>
            <a:r>
              <a:rPr lang="de-CH" altLang="de-DE" sz="1400" dirty="0"/>
              <a:t>Stadt ZH </a:t>
            </a:r>
            <a:endParaRPr lang="de-CH" altLang="de-DE" sz="1400" dirty="0" smtClean="0"/>
          </a:p>
          <a:p>
            <a:pPr algn="ctr" eaLnBrk="1" hangingPunct="1"/>
            <a:r>
              <a:rPr lang="de-CH" altLang="de-DE" sz="1400" dirty="0" smtClean="0"/>
              <a:t>ohne Kreis 9/10</a:t>
            </a:r>
            <a:endParaRPr lang="de-CH" altLang="de-DE" sz="1400" dirty="0"/>
          </a:p>
        </p:txBody>
      </p:sp>
      <p:pic>
        <p:nvPicPr>
          <p:cNvPr id="2254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3538" y="3929063"/>
            <a:ext cx="1689100" cy="59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custDataLst>
              <p:tags r:id="rId10"/>
            </p:custDataLst>
          </p:nvPr>
        </p:nvSpPr>
        <p:spPr>
          <a:xfrm>
            <a:off x="4211638" y="3944938"/>
            <a:ext cx="1751012" cy="576262"/>
          </a:xfrm>
          <a:prstGeom prst="rect">
            <a:avLst/>
          </a:prstGeom>
          <a:solidFill>
            <a:srgbClr val="E6EBB3"/>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CH" dirty="0" smtClean="0">
                <a:solidFill>
                  <a:schemeClr val="tx1"/>
                </a:solidFill>
              </a:rPr>
              <a:t>ZND</a:t>
            </a:r>
            <a:endParaRPr lang="de-CH" dirty="0">
              <a:solidFill>
                <a:schemeClr val="tx1"/>
              </a:solidFill>
            </a:endParaRPr>
          </a:p>
        </p:txBody>
      </p:sp>
      <p:sp>
        <p:nvSpPr>
          <p:cNvPr id="22543" name="Rechteck 3"/>
          <p:cNvSpPr>
            <a:spLocks noChangeArrowheads="1"/>
          </p:cNvSpPr>
          <p:nvPr>
            <p:custDataLst>
              <p:tags r:id="rId11"/>
            </p:custDataLst>
          </p:nvPr>
        </p:nvSpPr>
        <p:spPr bwMode="auto">
          <a:xfrm>
            <a:off x="169082" y="165100"/>
            <a:ext cx="4602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CH" altLang="de-DE" sz="2400" dirty="0" smtClean="0">
                <a:solidFill>
                  <a:schemeClr val="accent1"/>
                </a:solidFill>
              </a:rPr>
              <a:t>Ambulante interne Schnittstellen</a:t>
            </a:r>
            <a:endParaRPr lang="de-CH" altLang="de-DE" sz="2400" dirty="0">
              <a:solidFill>
                <a:schemeClr val="accent1"/>
              </a:solidFill>
            </a:endParaRPr>
          </a:p>
        </p:txBody>
      </p:sp>
    </p:spTree>
    <p:extLst>
      <p:ext uri="{BB962C8B-B14F-4D97-AF65-F5344CB8AC3E}">
        <p14:creationId xmlns:p14="http://schemas.microsoft.com/office/powerpoint/2010/main" val="210972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custDataLst>
              <p:tags r:id="rId2"/>
            </p:custDataLst>
          </p:nvPr>
        </p:nvSpPr>
        <p:spPr/>
        <p:txBody>
          <a:bodyPr/>
          <a:lstStyle/>
          <a:p>
            <a:pPr eaLnBrk="1" hangingPunct="1"/>
            <a:r>
              <a:rPr lang="de-CH" altLang="de-DE" sz="2000" dirty="0" smtClean="0"/>
              <a:t>Fallstatistik KJPD Zürich Ambulanz</a:t>
            </a:r>
          </a:p>
        </p:txBody>
      </p:sp>
      <p:graphicFrame>
        <p:nvGraphicFramePr>
          <p:cNvPr id="3075" name="Diagramm 2"/>
          <p:cNvGraphicFramePr>
            <a:graphicFrameLocks/>
          </p:cNvGraphicFramePr>
          <p:nvPr/>
        </p:nvGraphicFramePr>
        <p:xfrm>
          <a:off x="1473200" y="1346200"/>
          <a:ext cx="6197600" cy="4165600"/>
        </p:xfrm>
        <a:graphic>
          <a:graphicData uri="http://schemas.openxmlformats.org/presentationml/2006/ole">
            <mc:AlternateContent xmlns:mc="http://schemas.openxmlformats.org/markup-compatibility/2006">
              <mc:Choice xmlns:v="urn:schemas-microsoft-com:vml" Requires="v">
                <p:oleObj spid="_x0000_s12300" r:id="rId5" imgW="6194073" imgH="4163929" progId="Excel.Chart.8">
                  <p:embed/>
                </p:oleObj>
              </mc:Choice>
              <mc:Fallback>
                <p:oleObj r:id="rId5" imgW="6194073" imgH="416392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1346200"/>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2948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2"/>
          <p:cNvGraphicFramePr>
            <a:graphicFrameLocks/>
          </p:cNvGraphicFramePr>
          <p:nvPr/>
        </p:nvGraphicFramePr>
        <p:xfrm>
          <a:off x="735013" y="1463675"/>
          <a:ext cx="78486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171" name="Titel 3"/>
          <p:cNvSpPr>
            <a:spLocks noGrp="1"/>
          </p:cNvSpPr>
          <p:nvPr>
            <p:ph type="title"/>
            <p:custDataLst>
              <p:tags r:id="rId1"/>
            </p:custDataLst>
          </p:nvPr>
        </p:nvSpPr>
        <p:spPr/>
        <p:txBody>
          <a:bodyPr/>
          <a:lstStyle/>
          <a:p>
            <a:pPr eaLnBrk="1" hangingPunct="1"/>
            <a:r>
              <a:rPr lang="de-CH" altLang="de-DE" sz="2400" dirty="0" smtClean="0"/>
              <a:t>KJPD Zürich – Fallstatistik</a:t>
            </a:r>
          </a:p>
        </p:txBody>
      </p:sp>
    </p:spTree>
    <p:extLst>
      <p:ext uri="{BB962C8B-B14F-4D97-AF65-F5344CB8AC3E}">
        <p14:creationId xmlns:p14="http://schemas.microsoft.com/office/powerpoint/2010/main" val="193251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custDataLst>
              <p:tags r:id="rId2"/>
            </p:custDataLst>
          </p:nvPr>
        </p:nvSpPr>
        <p:spPr/>
        <p:txBody>
          <a:bodyPr/>
          <a:lstStyle/>
          <a:p>
            <a:pPr eaLnBrk="1" hangingPunct="1"/>
            <a:r>
              <a:rPr lang="de-CH" altLang="de-DE" sz="2400" dirty="0" smtClean="0"/>
              <a:t>KJPD Zürich – Fallstatistik </a:t>
            </a:r>
          </a:p>
        </p:txBody>
      </p:sp>
      <p:graphicFrame>
        <p:nvGraphicFramePr>
          <p:cNvPr id="8195" name="Diagramm 2"/>
          <p:cNvGraphicFramePr>
            <a:graphicFrameLocks/>
          </p:cNvGraphicFramePr>
          <p:nvPr/>
        </p:nvGraphicFramePr>
        <p:xfrm>
          <a:off x="633413" y="1346200"/>
          <a:ext cx="8021637" cy="4165600"/>
        </p:xfrm>
        <a:graphic>
          <a:graphicData uri="http://schemas.openxmlformats.org/presentationml/2006/ole">
            <mc:AlternateContent xmlns:mc="http://schemas.openxmlformats.org/markup-compatibility/2006">
              <mc:Choice xmlns:v="urn:schemas-microsoft-com:vml" Requires="v">
                <p:oleObj spid="_x0000_s14349" r:id="rId5" imgW="8023031" imgH="4163929" progId="Excel.Chart.8">
                  <p:embed/>
                </p:oleObj>
              </mc:Choice>
              <mc:Fallback>
                <p:oleObj r:id="rId5" imgW="8023031" imgH="416392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3" y="1346200"/>
                        <a:ext cx="8021637"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feld 1"/>
          <p:cNvSpPr txBox="1"/>
          <p:nvPr/>
        </p:nvSpPr>
        <p:spPr bwMode="auto">
          <a:xfrm>
            <a:off x="431540" y="1063769"/>
            <a:ext cx="51845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eaLnBrk="1" hangingPunct="1"/>
            <a:r>
              <a:rPr lang="de-CH" sz="1800" dirty="0" smtClean="0">
                <a:solidFill>
                  <a:srgbClr val="FF0000"/>
                </a:solidFill>
                <a:latin typeface="Arial" charset="0"/>
              </a:rPr>
              <a:t>jeder 5-6 kommt via den ZND in den KJPP</a:t>
            </a:r>
          </a:p>
        </p:txBody>
      </p:sp>
    </p:spTree>
    <p:extLst>
      <p:ext uri="{BB962C8B-B14F-4D97-AF65-F5344CB8AC3E}">
        <p14:creationId xmlns:p14="http://schemas.microsoft.com/office/powerpoint/2010/main" val="152469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609020"/>
            <a:ext cx="3300412" cy="158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itel 1"/>
          <p:cNvSpPr>
            <a:spLocks noGrp="1"/>
          </p:cNvSpPr>
          <p:nvPr>
            <p:ph type="title"/>
            <p:custDataLst>
              <p:tags r:id="rId1"/>
            </p:custDataLst>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CH" altLang="de-DE" sz="2400" dirty="0" smtClean="0">
                <a:solidFill>
                  <a:schemeClr val="accent1"/>
                </a:solidFill>
              </a:rPr>
              <a:t>Spezialangebot:</a:t>
            </a:r>
            <a:br>
              <a:rPr lang="de-CH" altLang="de-DE" sz="2400" dirty="0" smtClean="0">
                <a:solidFill>
                  <a:schemeClr val="accent1"/>
                </a:solidFill>
              </a:rPr>
            </a:br>
            <a:r>
              <a:rPr lang="de-CH" altLang="de-DE" sz="2400" dirty="0" smtClean="0">
                <a:solidFill>
                  <a:schemeClr val="accent1"/>
                </a:solidFill>
              </a:rPr>
              <a:t>störungsspezifisches </a:t>
            </a:r>
            <a:r>
              <a:rPr lang="de-CH" altLang="de-DE" sz="2400" dirty="0" err="1" smtClean="0">
                <a:solidFill>
                  <a:schemeClr val="accent1"/>
                </a:solidFill>
              </a:rPr>
              <a:t>Hometreatment</a:t>
            </a:r>
            <a:endParaRPr lang="de-CH" altLang="de-DE" sz="2400" dirty="0" smtClean="0">
              <a:solidFill>
                <a:schemeClr val="accent1"/>
              </a:solidFill>
            </a:endParaRPr>
          </a:p>
        </p:txBody>
      </p:sp>
      <p:sp>
        <p:nvSpPr>
          <p:cNvPr id="27651" name="Inhaltsplatzhalter 2"/>
          <p:cNvSpPr>
            <a:spLocks noGrp="1"/>
          </p:cNvSpPr>
          <p:nvPr>
            <p:ph idx="1"/>
            <p:custDataLst>
              <p:tags r:id="rId2"/>
            </p:custDataLst>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de-CH" altLang="de-DE" sz="2000" dirty="0" smtClean="0"/>
              <a:t>Aufsuchende Arbeit von Pflegefachpersonen / Sozialpädagogen zur Unterstützung der ambulanten Therapie</a:t>
            </a:r>
          </a:p>
          <a:p>
            <a:pPr>
              <a:lnSpc>
                <a:spcPct val="150000"/>
              </a:lnSpc>
            </a:pPr>
            <a:r>
              <a:rPr lang="de-CH" altLang="de-DE" sz="2000" dirty="0" smtClean="0"/>
              <a:t>Intensive Begleitung nach Austritt aus stationärer Behandlung </a:t>
            </a:r>
          </a:p>
          <a:p>
            <a:pPr>
              <a:lnSpc>
                <a:spcPct val="150000"/>
              </a:lnSpc>
            </a:pPr>
            <a:r>
              <a:rPr lang="de-CH" altLang="de-DE" sz="2000" dirty="0" smtClean="0"/>
              <a:t>Fallführung bleibt beim ambulanten Therapeut</a:t>
            </a:r>
          </a:p>
          <a:p>
            <a:pPr>
              <a:lnSpc>
                <a:spcPct val="150000"/>
              </a:lnSpc>
            </a:pPr>
            <a:r>
              <a:rPr lang="de-CH" altLang="de-DE" sz="2000" dirty="0" smtClean="0"/>
              <a:t>Max. 4 Besuche pro Woche, in der Regel nicht länger als 3 Monate</a:t>
            </a:r>
          </a:p>
          <a:p>
            <a:pPr>
              <a:lnSpc>
                <a:spcPct val="150000"/>
              </a:lnSpc>
            </a:pPr>
            <a:endParaRPr lang="de-CH" altLang="de-DE" dirty="0"/>
          </a:p>
          <a:p>
            <a:pPr>
              <a:lnSpc>
                <a:spcPct val="150000"/>
              </a:lnSpc>
            </a:pPr>
            <a:endParaRPr lang="de-CH" altLang="de-DE" sz="2000" dirty="0" smtClean="0"/>
          </a:p>
          <a:p>
            <a:pPr>
              <a:lnSpc>
                <a:spcPct val="150000"/>
              </a:lnSpc>
            </a:pPr>
            <a:endParaRPr lang="de-CH" altLang="de-DE" dirty="0"/>
          </a:p>
          <a:p>
            <a:pPr>
              <a:lnSpc>
                <a:spcPct val="150000"/>
              </a:lnSpc>
            </a:pPr>
            <a:endParaRPr lang="de-CH" altLang="de-DE" sz="2000" dirty="0" smtClean="0"/>
          </a:p>
          <a:p>
            <a:pPr>
              <a:lnSpc>
                <a:spcPct val="150000"/>
              </a:lnSpc>
            </a:pPr>
            <a:r>
              <a:rPr lang="de-CH" altLang="de-DE" sz="2000" dirty="0" smtClean="0">
                <a:solidFill>
                  <a:srgbClr val="FF0000"/>
                </a:solidFill>
              </a:rPr>
              <a:t>Limitierung: Aufgrund Ressourcen nur für im KJPP registrierten Patienten</a:t>
            </a:r>
          </a:p>
        </p:txBody>
      </p:sp>
    </p:spTree>
    <p:extLst>
      <p:ext uri="{BB962C8B-B14F-4D97-AF65-F5344CB8AC3E}">
        <p14:creationId xmlns:p14="http://schemas.microsoft.com/office/powerpoint/2010/main" val="2740261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Ziele des störungsspezifischen </a:t>
            </a:r>
            <a:r>
              <a:rPr lang="de-CH" dirty="0" err="1" smtClean="0"/>
              <a:t>Hometreatments</a:t>
            </a:r>
            <a:endParaRPr lang="de-CH" dirty="0"/>
          </a:p>
        </p:txBody>
      </p:sp>
      <p:sp>
        <p:nvSpPr>
          <p:cNvPr id="3" name="Inhaltsplatzhalter 2"/>
          <p:cNvSpPr>
            <a:spLocks noGrp="1"/>
          </p:cNvSpPr>
          <p:nvPr>
            <p:ph idx="1"/>
          </p:nvPr>
        </p:nvSpPr>
        <p:spPr/>
        <p:txBody>
          <a:bodyPr/>
          <a:lstStyle/>
          <a:p>
            <a:pPr marL="285750" indent="-285750">
              <a:lnSpc>
                <a:spcPct val="150000"/>
              </a:lnSpc>
              <a:buFontTx/>
              <a:buChar char="-"/>
              <a:defRPr/>
            </a:pPr>
            <a:r>
              <a:rPr lang="de-CH" dirty="0" smtClean="0"/>
              <a:t>Krisen vermeiden / vorbeugen</a:t>
            </a:r>
          </a:p>
          <a:p>
            <a:pPr marL="285750" indent="-285750">
              <a:lnSpc>
                <a:spcPct val="150000"/>
              </a:lnSpc>
              <a:buFontTx/>
              <a:buChar char="-"/>
              <a:defRPr/>
            </a:pPr>
            <a:r>
              <a:rPr lang="de-CH" dirty="0" smtClean="0"/>
              <a:t>Störungsspezifische </a:t>
            </a:r>
            <a:r>
              <a:rPr lang="de-CH" dirty="0"/>
              <a:t>Behandlung in familiärer Umgebung</a:t>
            </a:r>
          </a:p>
          <a:p>
            <a:pPr marL="285750" indent="-285750">
              <a:lnSpc>
                <a:spcPct val="150000"/>
              </a:lnSpc>
              <a:buFontTx/>
              <a:buChar char="-"/>
              <a:defRPr/>
            </a:pPr>
            <a:r>
              <a:rPr lang="de-CH" dirty="0" err="1"/>
              <a:t>Chronifizierung</a:t>
            </a:r>
            <a:r>
              <a:rPr lang="de-CH" dirty="0"/>
              <a:t> der Störungen vermeiden</a:t>
            </a:r>
          </a:p>
          <a:p>
            <a:pPr marL="285750" indent="-285750">
              <a:lnSpc>
                <a:spcPct val="150000"/>
              </a:lnSpc>
              <a:buFontTx/>
              <a:buChar char="-"/>
              <a:defRPr/>
            </a:pPr>
            <a:r>
              <a:rPr lang="de-CH" dirty="0"/>
              <a:t>Stationäre Behandlungen verkürzen oder vermeiden</a:t>
            </a:r>
          </a:p>
          <a:p>
            <a:pPr marL="285750" indent="-285750">
              <a:lnSpc>
                <a:spcPct val="150000"/>
              </a:lnSpc>
              <a:buFontTx/>
              <a:buChar char="-"/>
              <a:defRPr/>
            </a:pPr>
            <a:r>
              <a:rPr lang="de-CH" dirty="0"/>
              <a:t>Vorbeugung von </a:t>
            </a:r>
            <a:r>
              <a:rPr lang="de-CH" dirty="0" err="1"/>
              <a:t>Rehospitalisationen</a:t>
            </a:r>
            <a:r>
              <a:rPr lang="de-CH" dirty="0"/>
              <a:t> nach Austritt</a:t>
            </a:r>
          </a:p>
          <a:p>
            <a:pPr marL="285750" indent="-285750">
              <a:lnSpc>
                <a:spcPct val="150000"/>
              </a:lnSpc>
              <a:buFontTx/>
              <a:buChar char="-"/>
              <a:defRPr/>
            </a:pPr>
            <a:r>
              <a:rPr lang="de-CH" dirty="0"/>
              <a:t>Kosten </a:t>
            </a:r>
            <a:r>
              <a:rPr lang="de-CH" dirty="0" smtClean="0"/>
              <a:t>sparen</a:t>
            </a:r>
            <a:endParaRPr lang="de-CH" dirty="0"/>
          </a:p>
        </p:txBody>
      </p:sp>
      <p:sp>
        <p:nvSpPr>
          <p:cNvPr id="4" name="Foliennummernplatzhalter 3"/>
          <p:cNvSpPr>
            <a:spLocks noGrp="1"/>
          </p:cNvSpPr>
          <p:nvPr>
            <p:ph type="sldNum" sz="quarter" idx="10"/>
          </p:nvPr>
        </p:nvSpPr>
        <p:spPr/>
        <p:txBody>
          <a:bodyPr/>
          <a:lstStyle/>
          <a:p>
            <a:pPr>
              <a:defRPr/>
            </a:pPr>
            <a:fld id="{E23EC4FB-952C-4AB1-BD85-EDEE35A776F9}" type="slidenum">
              <a:rPr lang="de-CH" smtClean="0"/>
              <a:pPr>
                <a:defRPr/>
              </a:pPr>
              <a:t>18</a:t>
            </a:fld>
            <a:endParaRPr lang="de-CH" dirty="0"/>
          </a:p>
        </p:txBody>
      </p:sp>
    </p:spTree>
    <p:extLst>
      <p:ext uri="{BB962C8B-B14F-4D97-AF65-F5344CB8AC3E}">
        <p14:creationId xmlns:p14="http://schemas.microsoft.com/office/powerpoint/2010/main" val="1325828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altLang="de-DE" dirty="0"/>
              <a:t>Was ist ein Kinder- &amp; Jugendpsychiatrischer Notfall ?</a:t>
            </a:r>
            <a:r>
              <a:rPr lang="de-CH" dirty="0"/>
              <a:t/>
            </a:r>
            <a:br>
              <a:rPr lang="de-CH" dirty="0"/>
            </a:br>
            <a:endParaRPr lang="de-CH"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40" y="1340768"/>
            <a:ext cx="7812194" cy="4505088"/>
          </a:xfrm>
          <a:prstGeom prst="rect">
            <a:avLst/>
          </a:prstGeom>
        </p:spPr>
      </p:pic>
    </p:spTree>
    <p:extLst>
      <p:ext uri="{BB962C8B-B14F-4D97-AF65-F5344CB8AC3E}">
        <p14:creationId xmlns:p14="http://schemas.microsoft.com/office/powerpoint/2010/main" val="12878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29" y="1340768"/>
            <a:ext cx="7273180" cy="3828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custDataLst>
              <p:tags r:id="rId1"/>
            </p:custDataLst>
          </p:nvPr>
        </p:nvSpPr>
        <p:spPr bwMode="auto">
          <a:xfrm>
            <a:off x="1547813" y="188913"/>
            <a:ext cx="568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CH" altLang="de-DE" sz="2000" b="1" dirty="0"/>
              <a:t>MPH Zuversicht in Zukunft, Suizidgedanken und Selbsttötungsversuch: Vergleich </a:t>
            </a:r>
            <a:r>
              <a:rPr lang="de-CH" altLang="de-DE" sz="2000" b="1" dirty="0" err="1"/>
              <a:t>SchülerInnen</a:t>
            </a:r>
            <a:r>
              <a:rPr lang="de-CH" altLang="de-DE" sz="2000" b="1" dirty="0"/>
              <a:t> Sek A, B, C/ </a:t>
            </a:r>
            <a:r>
              <a:rPr lang="de-CH" altLang="de-DE" sz="2000" b="1" dirty="0" err="1"/>
              <a:t>Sonderkl</a:t>
            </a:r>
            <a:r>
              <a:rPr lang="de-CH" altLang="de-DE" sz="2000" b="1" dirty="0"/>
              <a:t>.</a:t>
            </a:r>
          </a:p>
        </p:txBody>
      </p:sp>
      <p:sp>
        <p:nvSpPr>
          <p:cNvPr id="6148" name="Text Box 4"/>
          <p:cNvSpPr txBox="1">
            <a:spLocks noChangeArrowheads="1"/>
          </p:cNvSpPr>
          <p:nvPr>
            <p:custDataLst>
              <p:tags r:id="rId2"/>
            </p:custDataLst>
          </p:nvPr>
        </p:nvSpPr>
        <p:spPr bwMode="auto">
          <a:xfrm>
            <a:off x="10294" y="5445224"/>
            <a:ext cx="511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1200" dirty="0"/>
              <a:t>Schülerbefragung 2007/2008 in den 2. Sekundarklassen, Stadt Zürich</a:t>
            </a:r>
          </a:p>
          <a:p>
            <a:pPr eaLnBrk="1" hangingPunct="1">
              <a:spcBef>
                <a:spcPct val="0"/>
              </a:spcBef>
              <a:buFontTx/>
              <a:buNone/>
            </a:pPr>
            <a:r>
              <a:rPr lang="de-CH" altLang="de-DE" sz="1200" dirty="0"/>
              <a:t>Schulgesundheitsdienste der Stadt Zürich</a:t>
            </a:r>
          </a:p>
        </p:txBody>
      </p:sp>
      <p:sp>
        <p:nvSpPr>
          <p:cNvPr id="6149" name="Text Box 5"/>
          <p:cNvSpPr txBox="1">
            <a:spLocks noChangeArrowheads="1"/>
          </p:cNvSpPr>
          <p:nvPr>
            <p:custDataLst>
              <p:tags r:id="rId3"/>
            </p:custDataLst>
          </p:nvPr>
        </p:nvSpPr>
        <p:spPr bwMode="auto">
          <a:xfrm>
            <a:off x="5969409" y="5470624"/>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1200" dirty="0"/>
              <a:t>Autorin: Dr. med. </a:t>
            </a:r>
            <a:r>
              <a:rPr lang="de-CH" altLang="de-DE" sz="1200" dirty="0" err="1"/>
              <a:t>Ferdinanda</a:t>
            </a:r>
            <a:r>
              <a:rPr lang="de-CH" altLang="de-DE" sz="1200" dirty="0"/>
              <a:t> </a:t>
            </a:r>
            <a:r>
              <a:rPr lang="de-CH" altLang="de-DE" sz="1200" dirty="0" err="1"/>
              <a:t>Pini</a:t>
            </a:r>
            <a:r>
              <a:rPr lang="de-CH" altLang="de-DE" sz="1200" dirty="0"/>
              <a:t>, MPH</a:t>
            </a:r>
          </a:p>
          <a:p>
            <a:pPr eaLnBrk="1" hangingPunct="1">
              <a:spcBef>
                <a:spcPct val="0"/>
              </a:spcBef>
              <a:buFontTx/>
              <a:buNone/>
            </a:pPr>
            <a:r>
              <a:rPr lang="de-CH" altLang="de-DE" sz="1200" dirty="0"/>
              <a:t>Schulärztlicher Dienst der Stadt Zürich</a:t>
            </a:r>
          </a:p>
        </p:txBody>
      </p:sp>
    </p:spTree>
    <p:extLst>
      <p:ext uri="{BB962C8B-B14F-4D97-AF65-F5344CB8AC3E}">
        <p14:creationId xmlns:p14="http://schemas.microsoft.com/office/powerpoint/2010/main" val="37122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Braucht es einen Kinder und Jugendpsychiatrischen Notfalldienst?</a:t>
            </a:r>
            <a:endParaRPr lang="de-CH" dirty="0"/>
          </a:p>
        </p:txBody>
      </p:sp>
      <p:sp>
        <p:nvSpPr>
          <p:cNvPr id="2" name="Textplatzhalter 1"/>
          <p:cNvSpPr>
            <a:spLocks noGrp="1"/>
          </p:cNvSpPr>
          <p:nvPr>
            <p:ph type="body" sz="quarter" idx="4294967295"/>
          </p:nvPr>
        </p:nvSpPr>
        <p:spPr>
          <a:xfrm>
            <a:off x="359284" y="1232756"/>
            <a:ext cx="8055868" cy="627062"/>
          </a:xfrm>
        </p:spPr>
        <p:txBody>
          <a:bodyPr/>
          <a:lstStyle/>
          <a:p>
            <a:r>
              <a:rPr lang="de-CH" dirty="0" smtClean="0"/>
              <a:t>Psychische Störungen </a:t>
            </a:r>
            <a:r>
              <a:rPr lang="de-CH" dirty="0"/>
              <a:t>verursachen bei </a:t>
            </a:r>
            <a:r>
              <a:rPr lang="de-CH" dirty="0" smtClean="0"/>
              <a:t>Adoleszenten die meisten Anzahl an verlorenen Lebensjahren überhaupt (</a:t>
            </a:r>
            <a:r>
              <a:rPr lang="de-CH" dirty="0" err="1" smtClean="0"/>
              <a:t>disability</a:t>
            </a:r>
            <a:r>
              <a:rPr lang="de-CH" dirty="0" smtClean="0"/>
              <a:t> </a:t>
            </a:r>
            <a:r>
              <a:rPr lang="de-CH" dirty="0" err="1" smtClean="0"/>
              <a:t>adjusted</a:t>
            </a:r>
            <a:r>
              <a:rPr lang="de-CH" dirty="0" smtClean="0"/>
              <a:t> </a:t>
            </a:r>
            <a:r>
              <a:rPr lang="de-CH" dirty="0" err="1" smtClean="0"/>
              <a:t>life</a:t>
            </a:r>
            <a:r>
              <a:rPr lang="de-CH" dirty="0" smtClean="0"/>
              <a:t> </a:t>
            </a:r>
            <a:r>
              <a:rPr lang="de-CH" dirty="0" err="1" smtClean="0"/>
              <a:t>years</a:t>
            </a:r>
            <a:r>
              <a:rPr lang="de-CH" dirty="0" smtClean="0"/>
              <a:t> DALYs)</a:t>
            </a:r>
            <a:endParaRPr lang="de-CH"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17" y="2096852"/>
            <a:ext cx="8784977" cy="258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349523" y="5409220"/>
            <a:ext cx="3271858" cy="461665"/>
          </a:xfrm>
          <a:prstGeom prst="rect">
            <a:avLst/>
          </a:prstGeom>
        </p:spPr>
        <p:txBody>
          <a:bodyPr wrap="none">
            <a:spAutoFit/>
          </a:bodyPr>
          <a:lstStyle/>
          <a:p>
            <a:r>
              <a:rPr lang="de-CH" dirty="0"/>
              <a:t>(Gore et al, Lancet 2011)</a:t>
            </a:r>
          </a:p>
        </p:txBody>
      </p:sp>
    </p:spTree>
    <p:extLst>
      <p:ext uri="{BB962C8B-B14F-4D97-AF65-F5344CB8AC3E}">
        <p14:creationId xmlns:p14="http://schemas.microsoft.com/office/powerpoint/2010/main" val="199968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Risikofaktoren</a:t>
            </a:r>
            <a:br>
              <a:rPr lang="de-CH" dirty="0"/>
            </a:br>
            <a:endParaRPr lang="de-CH" dirty="0"/>
          </a:p>
        </p:txBody>
      </p:sp>
      <p:sp>
        <p:nvSpPr>
          <p:cNvPr id="2" name="Textplatzhalter 1"/>
          <p:cNvSpPr>
            <a:spLocks noGrp="1"/>
          </p:cNvSpPr>
          <p:nvPr>
            <p:ph idx="1"/>
          </p:nvPr>
        </p:nvSpPr>
        <p:spPr>
          <a:xfrm>
            <a:off x="466725" y="1196752"/>
            <a:ext cx="8281988" cy="4895366"/>
          </a:xfrm>
        </p:spPr>
        <p:txBody>
          <a:bodyPr>
            <a:normAutofit fontScale="92500" lnSpcReduction="20000"/>
          </a:bodyPr>
          <a:lstStyle/>
          <a:p>
            <a:pPr>
              <a:lnSpc>
                <a:spcPct val="150000"/>
              </a:lnSpc>
            </a:pPr>
            <a:r>
              <a:rPr lang="en-US" dirty="0" err="1" smtClean="0"/>
              <a:t>Vorheriger</a:t>
            </a:r>
            <a:r>
              <a:rPr lang="en-US" dirty="0" smtClean="0"/>
              <a:t> </a:t>
            </a:r>
            <a:r>
              <a:rPr lang="en-US" dirty="0" err="1"/>
              <a:t>Suizidversuch</a:t>
            </a:r>
            <a:endParaRPr lang="en-US" dirty="0"/>
          </a:p>
          <a:p>
            <a:pPr>
              <a:lnSpc>
                <a:spcPct val="150000"/>
              </a:lnSpc>
            </a:pPr>
            <a:r>
              <a:rPr lang="en-US" dirty="0" err="1"/>
              <a:t>Eine</a:t>
            </a:r>
            <a:r>
              <a:rPr lang="en-US" dirty="0"/>
              <a:t> </a:t>
            </a:r>
            <a:r>
              <a:rPr lang="en-US" dirty="0" err="1"/>
              <a:t>bestehende</a:t>
            </a:r>
            <a:r>
              <a:rPr lang="en-US" dirty="0"/>
              <a:t> </a:t>
            </a:r>
            <a:r>
              <a:rPr lang="en-US" dirty="0" err="1"/>
              <a:t>psychiatrische</a:t>
            </a:r>
            <a:r>
              <a:rPr lang="en-US" dirty="0"/>
              <a:t> </a:t>
            </a:r>
            <a:r>
              <a:rPr lang="en-US" dirty="0" err="1"/>
              <a:t>Erkrankung</a:t>
            </a:r>
            <a:endParaRPr lang="en-US" dirty="0"/>
          </a:p>
          <a:p>
            <a:pPr>
              <a:lnSpc>
                <a:spcPct val="150000"/>
              </a:lnSpc>
            </a:pPr>
            <a:r>
              <a:rPr lang="en-US" dirty="0" err="1"/>
              <a:t>Komorbidität</a:t>
            </a:r>
            <a:r>
              <a:rPr lang="en-US" dirty="0"/>
              <a:t>, </a:t>
            </a:r>
            <a:r>
              <a:rPr lang="en-US" dirty="0" err="1"/>
              <a:t>besonders</a:t>
            </a:r>
            <a:r>
              <a:rPr lang="en-US" dirty="0"/>
              <a:t> F3 </a:t>
            </a:r>
            <a:r>
              <a:rPr lang="en-US" dirty="0" err="1"/>
              <a:t>mit</a:t>
            </a:r>
            <a:r>
              <a:rPr lang="en-US" dirty="0"/>
              <a:t> F1</a:t>
            </a:r>
          </a:p>
          <a:p>
            <a:pPr>
              <a:lnSpc>
                <a:spcPct val="150000"/>
              </a:lnSpc>
            </a:pPr>
            <a:r>
              <a:rPr lang="en-US" dirty="0" err="1"/>
              <a:t>Persönlichkeitsstrg</a:t>
            </a:r>
            <a:r>
              <a:rPr lang="en-US" dirty="0"/>
              <a:t>. (Cluster B)</a:t>
            </a:r>
          </a:p>
          <a:p>
            <a:pPr>
              <a:lnSpc>
                <a:spcPct val="150000"/>
              </a:lnSpc>
            </a:pPr>
            <a:r>
              <a:rPr lang="en-US" dirty="0" err="1"/>
              <a:t>Impulsivität</a:t>
            </a:r>
            <a:r>
              <a:rPr lang="en-US" dirty="0"/>
              <a:t> </a:t>
            </a:r>
          </a:p>
          <a:p>
            <a:pPr>
              <a:lnSpc>
                <a:spcPct val="150000"/>
              </a:lnSpc>
            </a:pPr>
            <a:r>
              <a:rPr lang="en-US" dirty="0" err="1"/>
              <a:t>Zugang</a:t>
            </a:r>
            <a:r>
              <a:rPr lang="en-US" dirty="0"/>
              <a:t> </a:t>
            </a:r>
            <a:r>
              <a:rPr lang="en-US" dirty="0" err="1"/>
              <a:t>zu</a:t>
            </a:r>
            <a:r>
              <a:rPr lang="en-US" dirty="0"/>
              <a:t> </a:t>
            </a:r>
            <a:r>
              <a:rPr lang="en-US" dirty="0" err="1"/>
              <a:t>effektiven</a:t>
            </a:r>
            <a:r>
              <a:rPr lang="en-US" dirty="0"/>
              <a:t> </a:t>
            </a:r>
            <a:r>
              <a:rPr lang="en-US" dirty="0" err="1"/>
              <a:t>Methoden</a:t>
            </a:r>
            <a:r>
              <a:rPr lang="en-US" dirty="0"/>
              <a:t> (</a:t>
            </a:r>
            <a:r>
              <a:rPr lang="en-US" dirty="0" err="1"/>
              <a:t>Waffen</a:t>
            </a:r>
            <a:r>
              <a:rPr lang="en-US" dirty="0"/>
              <a:t>)</a:t>
            </a:r>
          </a:p>
          <a:p>
            <a:pPr>
              <a:lnSpc>
                <a:spcPct val="150000"/>
              </a:lnSpc>
            </a:pPr>
            <a:r>
              <a:rPr lang="en-US" dirty="0" err="1"/>
              <a:t>Hoffnungslosigkeit</a:t>
            </a:r>
            <a:r>
              <a:rPr lang="en-US" dirty="0"/>
              <a:t>, </a:t>
            </a:r>
            <a:r>
              <a:rPr lang="en-US" dirty="0" err="1"/>
              <a:t>Wertlosigkeit</a:t>
            </a:r>
            <a:endParaRPr lang="en-US" dirty="0"/>
          </a:p>
          <a:p>
            <a:pPr>
              <a:lnSpc>
                <a:spcPct val="150000"/>
              </a:lnSpc>
            </a:pPr>
            <a:r>
              <a:rPr lang="en-US" dirty="0"/>
              <a:t>FG </a:t>
            </a:r>
            <a:r>
              <a:rPr lang="en-US" dirty="0" err="1"/>
              <a:t>Suizid</a:t>
            </a:r>
            <a:endParaRPr lang="en-US" dirty="0"/>
          </a:p>
          <a:p>
            <a:pPr>
              <a:lnSpc>
                <a:spcPct val="150000"/>
              </a:lnSpc>
            </a:pPr>
            <a:r>
              <a:rPr lang="en-US" dirty="0" err="1"/>
              <a:t>Verlust</a:t>
            </a:r>
            <a:r>
              <a:rPr lang="en-US" dirty="0"/>
              <a:t> (</a:t>
            </a:r>
            <a:r>
              <a:rPr lang="en-US" dirty="0" err="1"/>
              <a:t>durch</a:t>
            </a:r>
            <a:r>
              <a:rPr lang="en-US" dirty="0"/>
              <a:t> </a:t>
            </a:r>
            <a:r>
              <a:rPr lang="en-US" dirty="0" err="1"/>
              <a:t>Tod</a:t>
            </a:r>
            <a:r>
              <a:rPr lang="en-US" dirty="0"/>
              <a:t>, </a:t>
            </a:r>
            <a:r>
              <a:rPr lang="en-US" dirty="0" err="1"/>
              <a:t>Scheidung</a:t>
            </a:r>
            <a:r>
              <a:rPr lang="en-US" dirty="0"/>
              <a:t>)</a:t>
            </a:r>
          </a:p>
          <a:p>
            <a:pPr>
              <a:lnSpc>
                <a:spcPct val="150000"/>
              </a:lnSpc>
            </a:pPr>
            <a:r>
              <a:rPr lang="en-US" dirty="0" err="1"/>
              <a:t>Familiäre</a:t>
            </a:r>
            <a:r>
              <a:rPr lang="en-US" dirty="0"/>
              <a:t> </a:t>
            </a:r>
            <a:r>
              <a:rPr lang="en-US" dirty="0" err="1"/>
              <a:t>Spannungen</a:t>
            </a:r>
            <a:endParaRPr lang="en-US" dirty="0"/>
          </a:p>
          <a:p>
            <a:pPr>
              <a:lnSpc>
                <a:spcPct val="150000"/>
              </a:lnSpc>
            </a:pPr>
            <a:r>
              <a:rPr lang="en-US" dirty="0" err="1"/>
              <a:t>Körperlicher</a:t>
            </a:r>
            <a:r>
              <a:rPr lang="en-US" dirty="0"/>
              <a:t> </a:t>
            </a:r>
            <a:r>
              <a:rPr lang="en-US" dirty="0" err="1"/>
              <a:t>oder</a:t>
            </a:r>
            <a:r>
              <a:rPr lang="en-US" dirty="0"/>
              <a:t> </a:t>
            </a:r>
            <a:r>
              <a:rPr lang="en-US" dirty="0" err="1"/>
              <a:t>sexueller</a:t>
            </a:r>
            <a:r>
              <a:rPr lang="en-US" dirty="0"/>
              <a:t> </a:t>
            </a:r>
            <a:r>
              <a:rPr lang="en-US" dirty="0" err="1"/>
              <a:t>Missbrauch</a:t>
            </a:r>
            <a:endParaRPr lang="en-US" dirty="0"/>
          </a:p>
          <a:p>
            <a:pPr>
              <a:lnSpc>
                <a:spcPct val="150000"/>
              </a:lnSpc>
            </a:pPr>
            <a:r>
              <a:rPr lang="en-US" dirty="0" err="1"/>
              <a:t>Keine</a:t>
            </a:r>
            <a:r>
              <a:rPr lang="en-US" dirty="0"/>
              <a:t> </a:t>
            </a:r>
            <a:r>
              <a:rPr lang="en-US" dirty="0" err="1"/>
              <a:t>Vernetzung</a:t>
            </a:r>
            <a:r>
              <a:rPr lang="en-US" dirty="0"/>
              <a:t> </a:t>
            </a:r>
            <a:r>
              <a:rPr lang="en-US" dirty="0" err="1"/>
              <a:t>mit</a:t>
            </a:r>
            <a:r>
              <a:rPr lang="en-US" dirty="0"/>
              <a:t> </a:t>
            </a:r>
            <a:r>
              <a:rPr lang="en-US" dirty="0" err="1"/>
              <a:t>Eltern</a:t>
            </a:r>
            <a:r>
              <a:rPr lang="en-US" dirty="0"/>
              <a:t>, Peers, </a:t>
            </a:r>
            <a:r>
              <a:rPr lang="en-US" dirty="0" err="1"/>
              <a:t>Soziale</a:t>
            </a:r>
            <a:r>
              <a:rPr lang="en-US" dirty="0"/>
              <a:t> Isolation</a:t>
            </a:r>
          </a:p>
          <a:p>
            <a:pPr>
              <a:lnSpc>
                <a:spcPct val="150000"/>
              </a:lnSpc>
            </a:pPr>
            <a:r>
              <a:rPr lang="en-US" dirty="0" err="1"/>
              <a:t>Sexuelle</a:t>
            </a:r>
            <a:r>
              <a:rPr lang="en-US" dirty="0"/>
              <a:t> </a:t>
            </a:r>
            <a:r>
              <a:rPr lang="en-US" dirty="0" err="1"/>
              <a:t>Orientierung</a:t>
            </a:r>
            <a:r>
              <a:rPr lang="en-US" dirty="0"/>
              <a:t> (</a:t>
            </a:r>
            <a:r>
              <a:rPr lang="en-US" dirty="0" err="1"/>
              <a:t>Homosexualität</a:t>
            </a:r>
            <a:r>
              <a:rPr lang="en-US" dirty="0"/>
              <a:t>, Transgender</a:t>
            </a:r>
            <a:r>
              <a:rPr lang="en-US" dirty="0" smtClean="0"/>
              <a:t>)</a:t>
            </a:r>
            <a:endParaRPr lang="de-CH" dirty="0"/>
          </a:p>
        </p:txBody>
      </p:sp>
    </p:spTree>
    <p:extLst>
      <p:ext uri="{BB962C8B-B14F-4D97-AF65-F5344CB8AC3E}">
        <p14:creationId xmlns:p14="http://schemas.microsoft.com/office/powerpoint/2010/main" val="378919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Suizidrate bei Adoleszenten </a:t>
            </a:r>
            <a:r>
              <a:rPr lang="de-CH" dirty="0" smtClean="0"/>
              <a:t>– CH </a:t>
            </a:r>
            <a:r>
              <a:rPr lang="de-CH" dirty="0"/>
              <a:t>liegt vorne!!!</a:t>
            </a:r>
            <a:br>
              <a:rPr lang="de-CH" dirty="0"/>
            </a:br>
            <a:endParaRPr lang="de-CH" dirty="0"/>
          </a:p>
        </p:txBody>
      </p:sp>
      <p:sp>
        <p:nvSpPr>
          <p:cNvPr id="2" name="Textplatzhalter 1"/>
          <p:cNvSpPr>
            <a:spLocks noGrp="1"/>
          </p:cNvSpPr>
          <p:nvPr>
            <p:ph type="body" sz="quarter" idx="4294967295"/>
          </p:nvPr>
        </p:nvSpPr>
        <p:spPr>
          <a:xfrm>
            <a:off x="410529" y="1196752"/>
            <a:ext cx="8589963" cy="4533900"/>
          </a:xfrm>
        </p:spPr>
        <p:txBody>
          <a:bodyPr/>
          <a:lstStyle/>
          <a:p>
            <a:pPr>
              <a:lnSpc>
                <a:spcPct val="150000"/>
              </a:lnSpc>
              <a:buFont typeface="Arial" panose="020B0604020202020204" pitchFamily="34" charset="0"/>
              <a:buChar char="•"/>
            </a:pPr>
            <a:r>
              <a:rPr lang="en-US" altLang="de-DE" sz="2400" dirty="0" err="1"/>
              <a:t>Suizid</a:t>
            </a:r>
            <a:r>
              <a:rPr lang="en-US" altLang="de-DE" sz="2400" dirty="0"/>
              <a:t> </a:t>
            </a:r>
            <a:r>
              <a:rPr lang="en-US" altLang="de-DE" sz="2400" dirty="0" err="1"/>
              <a:t>ist</a:t>
            </a:r>
            <a:r>
              <a:rPr lang="en-US" altLang="de-DE" sz="2400" dirty="0"/>
              <a:t> </a:t>
            </a:r>
            <a:r>
              <a:rPr lang="en-US" altLang="de-DE" sz="2400" dirty="0" err="1"/>
              <a:t>eine</a:t>
            </a:r>
            <a:r>
              <a:rPr lang="en-US" altLang="de-DE" sz="2400" dirty="0"/>
              <a:t> </a:t>
            </a:r>
            <a:r>
              <a:rPr lang="en-US" altLang="de-DE" sz="2400" dirty="0" err="1" smtClean="0"/>
              <a:t>Haupttodesursache</a:t>
            </a:r>
            <a:r>
              <a:rPr lang="en-US" altLang="de-DE" sz="2400" dirty="0" smtClean="0"/>
              <a:t> </a:t>
            </a:r>
            <a:r>
              <a:rPr lang="en-US" altLang="de-DE" sz="2400" dirty="0" err="1"/>
              <a:t>bei</a:t>
            </a:r>
            <a:r>
              <a:rPr lang="en-US" altLang="de-DE" sz="2400" dirty="0"/>
              <a:t> </a:t>
            </a:r>
            <a:r>
              <a:rPr lang="en-US" altLang="de-DE" sz="2400" dirty="0" err="1" smtClean="0"/>
              <a:t>Jugendlichen</a:t>
            </a:r>
            <a:r>
              <a:rPr lang="en-US" altLang="de-DE" sz="2400" dirty="0" smtClean="0"/>
              <a:t> </a:t>
            </a:r>
          </a:p>
          <a:p>
            <a:pPr>
              <a:lnSpc>
                <a:spcPct val="150000"/>
              </a:lnSpc>
              <a:buFont typeface="Arial" panose="020B0604020202020204" pitchFamily="34" charset="0"/>
              <a:buChar char="•"/>
            </a:pPr>
            <a:r>
              <a:rPr lang="en-US" altLang="de-DE" sz="2400" dirty="0" err="1" smtClean="0"/>
              <a:t>Zweithäufigste</a:t>
            </a:r>
            <a:r>
              <a:rPr lang="en-US" altLang="de-DE" sz="2400" dirty="0" smtClean="0"/>
              <a:t> </a:t>
            </a:r>
            <a:r>
              <a:rPr lang="en-US" altLang="de-DE" sz="2400" dirty="0" err="1"/>
              <a:t>Todesursache</a:t>
            </a:r>
            <a:r>
              <a:rPr lang="en-US" altLang="de-DE" sz="2400" dirty="0"/>
              <a:t> </a:t>
            </a:r>
            <a:r>
              <a:rPr lang="en-US" altLang="de-DE" sz="2400" dirty="0" err="1"/>
              <a:t>nach</a:t>
            </a:r>
            <a:r>
              <a:rPr lang="en-US" altLang="de-DE" sz="2400" dirty="0"/>
              <a:t> </a:t>
            </a:r>
            <a:r>
              <a:rPr lang="en-US" altLang="de-DE" sz="2400" dirty="0" err="1" smtClean="0"/>
              <a:t>Unfällen</a:t>
            </a:r>
            <a:endParaRPr lang="en-US" altLang="de-DE" sz="2400" dirty="0" smtClean="0"/>
          </a:p>
          <a:p>
            <a:pPr>
              <a:lnSpc>
                <a:spcPct val="150000"/>
              </a:lnSpc>
              <a:buFont typeface="Arial" panose="020B0604020202020204" pitchFamily="34" charset="0"/>
              <a:buChar char="•"/>
            </a:pPr>
            <a:endParaRPr lang="en-US" altLang="de-DE" sz="2400" dirty="0"/>
          </a:p>
          <a:p>
            <a:pPr marL="0" indent="0">
              <a:lnSpc>
                <a:spcPct val="150000"/>
              </a:lnSpc>
              <a:buNone/>
            </a:pPr>
            <a:r>
              <a:rPr lang="en-US" altLang="de-DE" dirty="0"/>
              <a:t>				</a:t>
            </a:r>
            <a:r>
              <a:rPr lang="en-US" altLang="de-DE" u="sng" dirty="0" err="1"/>
              <a:t>Suizidraten</a:t>
            </a:r>
            <a:r>
              <a:rPr lang="en-US" altLang="de-DE" u="sng" dirty="0"/>
              <a:t> </a:t>
            </a:r>
            <a:r>
              <a:rPr lang="en-US" altLang="de-DE" u="sng" dirty="0" err="1" smtClean="0"/>
              <a:t>nach</a:t>
            </a:r>
            <a:r>
              <a:rPr lang="en-US" altLang="de-DE" u="sng" dirty="0" smtClean="0"/>
              <a:t> </a:t>
            </a:r>
            <a:r>
              <a:rPr lang="en-US" altLang="de-DE" u="sng" dirty="0"/>
              <a:t>Alter</a:t>
            </a:r>
          </a:p>
          <a:p>
            <a:pPr lvl="1">
              <a:lnSpc>
                <a:spcPct val="150000"/>
              </a:lnSpc>
              <a:buFontTx/>
              <a:buNone/>
            </a:pPr>
            <a:r>
              <a:rPr lang="en-US" altLang="de-DE" dirty="0"/>
              <a:t>					5-14jährige	</a:t>
            </a:r>
            <a:r>
              <a:rPr lang="en-US" altLang="de-DE" b="1" dirty="0">
                <a:solidFill>
                  <a:srgbClr val="FF0000"/>
                </a:solidFill>
              </a:rPr>
              <a:t>15-24jährige</a:t>
            </a:r>
          </a:p>
          <a:p>
            <a:pPr marL="1587" lvl="1" indent="0">
              <a:lnSpc>
                <a:spcPct val="150000"/>
              </a:lnSpc>
              <a:buNone/>
            </a:pPr>
            <a:r>
              <a:rPr lang="en-US" altLang="de-DE" dirty="0" smtClean="0"/>
              <a:t>	</a:t>
            </a:r>
            <a:r>
              <a:rPr lang="en-US" altLang="de-DE" dirty="0" err="1" smtClean="0"/>
              <a:t>Schweiz</a:t>
            </a:r>
            <a:r>
              <a:rPr lang="en-US" altLang="de-DE" dirty="0"/>
              <a:t>:	 		</a:t>
            </a:r>
            <a:r>
              <a:rPr lang="en-US" altLang="de-DE" dirty="0" smtClean="0"/>
              <a:t>0.6</a:t>
            </a:r>
            <a:r>
              <a:rPr lang="en-US" altLang="de-DE" dirty="0"/>
              <a:t>		</a:t>
            </a:r>
            <a:r>
              <a:rPr lang="en-US" altLang="de-DE" b="1" dirty="0">
                <a:solidFill>
                  <a:srgbClr val="FF0000"/>
                </a:solidFill>
              </a:rPr>
              <a:t>11.8</a:t>
            </a:r>
          </a:p>
          <a:p>
            <a:pPr marL="1587" lvl="1" indent="0">
              <a:lnSpc>
                <a:spcPct val="150000"/>
              </a:lnSpc>
              <a:buNone/>
            </a:pPr>
            <a:r>
              <a:rPr lang="en-US" altLang="de-DE" dirty="0" smtClean="0"/>
              <a:t>	USA</a:t>
            </a:r>
            <a:r>
              <a:rPr lang="en-US" altLang="de-DE" dirty="0"/>
              <a:t>:		</a:t>
            </a:r>
            <a:r>
              <a:rPr lang="en-US" altLang="de-DE" dirty="0" smtClean="0"/>
              <a:t>	0.7</a:t>
            </a:r>
            <a:r>
              <a:rPr lang="en-US" altLang="de-DE" dirty="0"/>
              <a:t>		</a:t>
            </a:r>
            <a:r>
              <a:rPr lang="en-US" altLang="de-DE" b="1" dirty="0">
                <a:solidFill>
                  <a:srgbClr val="FF0000"/>
                </a:solidFill>
              </a:rPr>
              <a:t>10.2</a:t>
            </a:r>
          </a:p>
          <a:p>
            <a:pPr marL="1587" lvl="1" indent="0">
              <a:lnSpc>
                <a:spcPct val="150000"/>
              </a:lnSpc>
              <a:buNone/>
            </a:pPr>
            <a:r>
              <a:rPr lang="en-US" altLang="de-DE" dirty="0" smtClean="0"/>
              <a:t>	</a:t>
            </a:r>
            <a:r>
              <a:rPr lang="en-US" altLang="de-DE" dirty="0" err="1" smtClean="0"/>
              <a:t>Frankreich</a:t>
            </a:r>
            <a:r>
              <a:rPr lang="en-US" altLang="de-DE" dirty="0"/>
              <a:t>:	 	</a:t>
            </a:r>
            <a:r>
              <a:rPr lang="en-US" altLang="de-DE" dirty="0" smtClean="0"/>
              <a:t>0.4</a:t>
            </a:r>
            <a:r>
              <a:rPr lang="en-US" altLang="de-DE" dirty="0"/>
              <a:t>		</a:t>
            </a:r>
            <a:r>
              <a:rPr lang="en-US" altLang="de-DE" b="1" dirty="0">
                <a:solidFill>
                  <a:srgbClr val="FF0000"/>
                </a:solidFill>
              </a:rPr>
              <a:t>7.9</a:t>
            </a:r>
          </a:p>
          <a:p>
            <a:pPr marL="1587" lvl="1" indent="0">
              <a:lnSpc>
                <a:spcPct val="150000"/>
              </a:lnSpc>
              <a:buNone/>
            </a:pPr>
            <a:r>
              <a:rPr lang="en-US" altLang="de-DE" dirty="0" smtClean="0"/>
              <a:t>	Deutschland</a:t>
            </a:r>
            <a:r>
              <a:rPr lang="en-US" altLang="de-DE" dirty="0"/>
              <a:t>:	</a:t>
            </a:r>
            <a:r>
              <a:rPr lang="en-US" altLang="de-DE" dirty="0" smtClean="0"/>
              <a:t>	0.5</a:t>
            </a:r>
            <a:r>
              <a:rPr lang="en-US" altLang="de-DE" dirty="0"/>
              <a:t>		</a:t>
            </a:r>
            <a:r>
              <a:rPr lang="en-US" altLang="de-DE" b="1" dirty="0">
                <a:solidFill>
                  <a:srgbClr val="FF0000"/>
                </a:solidFill>
              </a:rPr>
              <a:t>7.7</a:t>
            </a:r>
          </a:p>
          <a:p>
            <a:pPr>
              <a:lnSpc>
                <a:spcPct val="150000"/>
              </a:lnSpc>
            </a:pPr>
            <a:endParaRPr lang="de-CH" dirty="0"/>
          </a:p>
        </p:txBody>
      </p:sp>
      <p:sp>
        <p:nvSpPr>
          <p:cNvPr id="103428" name="Text Box 4"/>
          <p:cNvSpPr txBox="1">
            <a:spLocks noChangeArrowheads="1"/>
          </p:cNvSpPr>
          <p:nvPr/>
        </p:nvSpPr>
        <p:spPr bwMode="auto">
          <a:xfrm>
            <a:off x="228600" y="6375400"/>
            <a:ext cx="739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de-DE" sz="2000" dirty="0"/>
              <a:t>World Health Organization, 2002</a:t>
            </a:r>
          </a:p>
        </p:txBody>
      </p:sp>
    </p:spTree>
    <p:extLst>
      <p:ext uri="{BB962C8B-B14F-4D97-AF65-F5344CB8AC3E}">
        <p14:creationId xmlns:p14="http://schemas.microsoft.com/office/powerpoint/2010/main" val="35069466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platzhalter 1"/>
          <p:cNvSpPr>
            <a:spLocks noGrp="1"/>
          </p:cNvSpPr>
          <p:nvPr>
            <p:ph type="body" sz="quarter" idx="4294967295"/>
            <p:custDataLst>
              <p:tags r:id="rId2"/>
            </p:custDataLst>
          </p:nvPr>
        </p:nvSpPr>
        <p:spPr>
          <a:xfrm>
            <a:off x="354013" y="2655888"/>
            <a:ext cx="8642350" cy="144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marL="0" indent="0"/>
            <a:r>
              <a:rPr lang="de-CH" altLang="de-DE" dirty="0" smtClean="0"/>
              <a:t/>
            </a:r>
            <a:br>
              <a:rPr lang="de-CH" altLang="de-DE" dirty="0" smtClean="0"/>
            </a:br>
            <a:endParaRPr lang="de-CH" altLang="de-DE" sz="2400" dirty="0" smtClean="0">
              <a:solidFill>
                <a:srgbClr val="0079BC"/>
              </a:solidFill>
            </a:endParaRPr>
          </a:p>
        </p:txBody>
      </p:sp>
      <p:graphicFrame>
        <p:nvGraphicFramePr>
          <p:cNvPr id="13315" name="Objekt 2"/>
          <p:cNvGraphicFramePr>
            <a:graphicFrameLocks noChangeAspect="1"/>
          </p:cNvGraphicFramePr>
          <p:nvPr/>
        </p:nvGraphicFramePr>
        <p:xfrm>
          <a:off x="0" y="0"/>
          <a:ext cx="9188450" cy="7102475"/>
        </p:xfrm>
        <a:graphic>
          <a:graphicData uri="http://schemas.openxmlformats.org/presentationml/2006/ole">
            <mc:AlternateContent xmlns:mc="http://schemas.openxmlformats.org/markup-compatibility/2006">
              <mc:Choice xmlns:v="urn:schemas-microsoft-com:vml" Requires="v">
                <p:oleObj spid="_x0000_s15370" name="Acrobat Document" r:id="rId5" imgW="8019860" imgH="5667280" progId="AcroExch.Document.DC">
                  <p:embed/>
                </p:oleObj>
              </mc:Choice>
              <mc:Fallback>
                <p:oleObj name="Acrobat Document" r:id="rId5" imgW="8019860" imgH="5667280" progId="AcroExch.Document.DC">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88450"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6603057"/>
      </p:ext>
    </p:extLst>
  </p:cSld>
  <p:clrMapOvr>
    <a:masterClrMapping/>
  </p:clrMapOvr>
  <p:transition spd="slow" advTm="196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Telefonische Dienstleitungen des ZND</a:t>
            </a:r>
            <a:endParaRPr lang="de-CH" dirty="0"/>
          </a:p>
        </p:txBody>
      </p:sp>
      <p:sp>
        <p:nvSpPr>
          <p:cNvPr id="3" name="Inhaltsplatzhalter 2"/>
          <p:cNvSpPr>
            <a:spLocks noGrp="1"/>
          </p:cNvSpPr>
          <p:nvPr>
            <p:ph idx="1"/>
          </p:nvPr>
        </p:nvSpPr>
        <p:spPr>
          <a:xfrm>
            <a:off x="431540" y="1124744"/>
            <a:ext cx="8281988" cy="4932548"/>
          </a:xfrm>
        </p:spPr>
        <p:txBody>
          <a:bodyPr/>
          <a:lstStyle/>
          <a:p>
            <a:pPr>
              <a:lnSpc>
                <a:spcPct val="150000"/>
              </a:lnSpc>
            </a:pPr>
            <a:r>
              <a:rPr lang="de-CH" dirty="0" smtClean="0"/>
              <a:t>Standort: Neumünsterallee 3 (keine mobile Beurteilung </a:t>
            </a:r>
            <a:r>
              <a:rPr lang="de-CH" dirty="0"/>
              <a:t>vor Ort </a:t>
            </a:r>
            <a:r>
              <a:rPr lang="de-CH" dirty="0" smtClean="0"/>
              <a:t>möglich)</a:t>
            </a:r>
          </a:p>
          <a:p>
            <a:pPr>
              <a:lnSpc>
                <a:spcPct val="150000"/>
              </a:lnSpc>
            </a:pPr>
            <a:r>
              <a:rPr lang="de-CH" dirty="0" smtClean="0"/>
              <a:t>24-stündige </a:t>
            </a:r>
            <a:r>
              <a:rPr lang="de-CH" dirty="0"/>
              <a:t>telefonische Erreichbarkeit 043 499 26 26</a:t>
            </a:r>
          </a:p>
          <a:p>
            <a:pPr lvl="3">
              <a:lnSpc>
                <a:spcPct val="150000"/>
              </a:lnSpc>
              <a:buFont typeface="Wingdings" panose="05000000000000000000" pitchFamily="2" charset="2"/>
              <a:buChar char="ü"/>
            </a:pPr>
            <a:r>
              <a:rPr lang="de-CH" dirty="0">
                <a:ea typeface="+mn-ea"/>
                <a:cs typeface="+mn-cs"/>
              </a:rPr>
              <a:t>8-17h spezialisierter Mitarbeiter des </a:t>
            </a:r>
            <a:r>
              <a:rPr lang="de-CH" dirty="0" smtClean="0">
                <a:ea typeface="+mn-ea"/>
                <a:cs typeface="+mn-cs"/>
              </a:rPr>
              <a:t>ZND</a:t>
            </a:r>
            <a:endParaRPr lang="de-CH" dirty="0">
              <a:ea typeface="+mn-ea"/>
              <a:cs typeface="+mn-cs"/>
            </a:endParaRPr>
          </a:p>
          <a:p>
            <a:pPr lvl="3">
              <a:lnSpc>
                <a:spcPct val="150000"/>
              </a:lnSpc>
              <a:buFont typeface="Wingdings" panose="05000000000000000000" pitchFamily="2" charset="2"/>
              <a:buChar char="ü"/>
            </a:pPr>
            <a:r>
              <a:rPr lang="de-CH" dirty="0">
                <a:ea typeface="+mn-ea"/>
                <a:cs typeface="+mn-cs"/>
              </a:rPr>
              <a:t>17-8h Dienstarzt der Klinik für Kinder und </a:t>
            </a:r>
            <a:r>
              <a:rPr lang="de-CH" dirty="0" smtClean="0">
                <a:ea typeface="+mn-ea"/>
                <a:cs typeface="+mn-cs"/>
              </a:rPr>
              <a:t>Jugendpsychiatrie</a:t>
            </a:r>
          </a:p>
          <a:p>
            <a:pPr lvl="1">
              <a:lnSpc>
                <a:spcPct val="150000"/>
              </a:lnSpc>
            </a:pPr>
            <a:r>
              <a:rPr lang="de-CH" sz="2000" dirty="0" smtClean="0">
                <a:ea typeface="+mn-ea"/>
                <a:cs typeface="+mn-cs"/>
              </a:rPr>
              <a:t>Telefonische </a:t>
            </a:r>
            <a:r>
              <a:rPr lang="de-CH" sz="2000" dirty="0">
                <a:ea typeface="+mn-ea"/>
                <a:cs typeface="+mn-cs"/>
              </a:rPr>
              <a:t>Abklärung der </a:t>
            </a:r>
            <a:r>
              <a:rPr lang="de-CH" sz="2000" dirty="0" smtClean="0">
                <a:ea typeface="+mn-ea"/>
                <a:cs typeface="+mn-cs"/>
              </a:rPr>
              <a:t>Dringlichkeit </a:t>
            </a:r>
          </a:p>
          <a:p>
            <a:pPr lvl="1">
              <a:lnSpc>
                <a:spcPct val="150000"/>
              </a:lnSpc>
            </a:pPr>
            <a:r>
              <a:rPr lang="de-CH" sz="2000" dirty="0" smtClean="0">
                <a:ea typeface="+mn-ea"/>
                <a:cs typeface="+mn-cs"/>
              </a:rPr>
              <a:t>Telefonberatung (auch anonym, wenn erwünscht)</a:t>
            </a:r>
          </a:p>
          <a:p>
            <a:pPr lvl="1">
              <a:lnSpc>
                <a:spcPct val="150000"/>
              </a:lnSpc>
            </a:pPr>
            <a:r>
              <a:rPr lang="de-CH" sz="2000" dirty="0" smtClean="0"/>
              <a:t>Suizidhotline</a:t>
            </a:r>
            <a:endParaRPr lang="de-CH" sz="2000" dirty="0">
              <a:ea typeface="+mn-ea"/>
              <a:cs typeface="+mn-cs"/>
            </a:endParaRPr>
          </a:p>
          <a:p>
            <a:pPr>
              <a:lnSpc>
                <a:spcPct val="150000"/>
              </a:lnSpc>
            </a:pPr>
            <a:r>
              <a:rPr lang="de-CH" dirty="0" smtClean="0"/>
              <a:t>Beratung </a:t>
            </a:r>
            <a:r>
              <a:rPr lang="de-CH" dirty="0"/>
              <a:t>von </a:t>
            </a:r>
            <a:r>
              <a:rPr lang="de-CH" dirty="0" smtClean="0"/>
              <a:t>Schnittstellenpartnern in Krisensituationen</a:t>
            </a:r>
            <a:endParaRPr lang="de-CH" dirty="0"/>
          </a:p>
          <a:p>
            <a:pPr>
              <a:lnSpc>
                <a:spcPct val="150000"/>
              </a:lnSpc>
            </a:pPr>
            <a:endParaRPr lang="de-CH" sz="2000" dirty="0">
              <a:ea typeface="+mn-ea"/>
              <a:cs typeface="+mn-cs"/>
            </a:endParaRPr>
          </a:p>
        </p:txBody>
      </p:sp>
      <p:sp>
        <p:nvSpPr>
          <p:cNvPr id="4" name="Foliennummernplatzhalter 3"/>
          <p:cNvSpPr>
            <a:spLocks noGrp="1"/>
          </p:cNvSpPr>
          <p:nvPr>
            <p:ph type="sldNum" sz="quarter" idx="10"/>
          </p:nvPr>
        </p:nvSpPr>
        <p:spPr/>
        <p:txBody>
          <a:bodyPr/>
          <a:lstStyle/>
          <a:p>
            <a:pPr>
              <a:defRPr/>
            </a:pPr>
            <a:fld id="{E23EC4FB-952C-4AB1-BD85-EDEE35A776F9}" type="slidenum">
              <a:rPr lang="de-CH" smtClean="0"/>
              <a:pPr>
                <a:defRPr/>
              </a:pPr>
              <a:t>8</a:t>
            </a:fld>
            <a:endParaRPr lang="de-CH" dirty="0"/>
          </a:p>
        </p:txBody>
      </p:sp>
    </p:spTree>
    <p:extLst>
      <p:ext uri="{BB962C8B-B14F-4D97-AF65-F5344CB8AC3E}">
        <p14:creationId xmlns:p14="http://schemas.microsoft.com/office/powerpoint/2010/main" val="688900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Klinische Dienstleistungen mit direkten Patientenkontakt durch den ZND</a:t>
            </a:r>
            <a:endParaRPr lang="de-CH" dirty="0"/>
          </a:p>
        </p:txBody>
      </p:sp>
      <p:sp>
        <p:nvSpPr>
          <p:cNvPr id="3" name="Inhaltsplatzhalter 2"/>
          <p:cNvSpPr>
            <a:spLocks noGrp="1"/>
          </p:cNvSpPr>
          <p:nvPr>
            <p:ph idx="1"/>
          </p:nvPr>
        </p:nvSpPr>
        <p:spPr/>
        <p:txBody>
          <a:bodyPr/>
          <a:lstStyle/>
          <a:p>
            <a:pPr>
              <a:lnSpc>
                <a:spcPct val="150000"/>
              </a:lnSpc>
            </a:pPr>
            <a:r>
              <a:rPr lang="de-CH" dirty="0" smtClean="0"/>
              <a:t>Abklärung</a:t>
            </a:r>
          </a:p>
          <a:p>
            <a:pPr lvl="3">
              <a:lnSpc>
                <a:spcPct val="150000"/>
              </a:lnSpc>
              <a:buFont typeface="Wingdings" panose="05000000000000000000" pitchFamily="2" charset="2"/>
              <a:buChar char="ü"/>
            </a:pPr>
            <a:r>
              <a:rPr lang="de-CH" dirty="0" smtClean="0"/>
              <a:t>Psychiatrische Zustandsbild erfordert zeitnahe Abklärung</a:t>
            </a:r>
          </a:p>
          <a:p>
            <a:pPr lvl="3">
              <a:lnSpc>
                <a:spcPct val="150000"/>
              </a:lnSpc>
              <a:buFont typeface="Wingdings" panose="05000000000000000000" pitchFamily="2" charset="2"/>
              <a:buChar char="ü"/>
            </a:pPr>
            <a:r>
              <a:rPr lang="de-CH" dirty="0" err="1" smtClean="0"/>
              <a:t>Risikoassessment</a:t>
            </a:r>
            <a:r>
              <a:rPr lang="de-CH" dirty="0" smtClean="0"/>
              <a:t> (Selbst- </a:t>
            </a:r>
            <a:r>
              <a:rPr lang="de-CH" dirty="0"/>
              <a:t>&amp; </a:t>
            </a:r>
            <a:r>
              <a:rPr lang="de-CH" dirty="0" smtClean="0"/>
              <a:t>Fremdgefährdung)</a:t>
            </a:r>
          </a:p>
          <a:p>
            <a:pPr lvl="3">
              <a:lnSpc>
                <a:spcPct val="150000"/>
              </a:lnSpc>
              <a:buFont typeface="Wingdings" panose="05000000000000000000" pitchFamily="2" charset="2"/>
              <a:buChar char="ü"/>
            </a:pPr>
            <a:r>
              <a:rPr lang="de-CH" dirty="0" smtClean="0"/>
              <a:t>Beurteilung </a:t>
            </a:r>
            <a:r>
              <a:rPr lang="de-CH" smtClean="0"/>
              <a:t>stationärer Behandlungsbedürftigkeit</a:t>
            </a:r>
            <a:endParaRPr lang="de-CH" dirty="0" smtClean="0"/>
          </a:p>
          <a:p>
            <a:pPr>
              <a:lnSpc>
                <a:spcPct val="150000"/>
              </a:lnSpc>
            </a:pPr>
            <a:r>
              <a:rPr lang="de-CH" dirty="0" smtClean="0"/>
              <a:t>Krisenintervention</a:t>
            </a:r>
          </a:p>
          <a:p>
            <a:pPr>
              <a:lnSpc>
                <a:spcPct val="150000"/>
              </a:lnSpc>
            </a:pPr>
            <a:r>
              <a:rPr lang="de-CH" dirty="0" smtClean="0"/>
              <a:t>Einweisungen zur stationären Behandlung</a:t>
            </a:r>
          </a:p>
          <a:p>
            <a:pPr>
              <a:lnSpc>
                <a:spcPct val="150000"/>
              </a:lnSpc>
            </a:pPr>
            <a:r>
              <a:rPr lang="de-CH" dirty="0"/>
              <a:t>Schwangerschaftsgutachten (i.d.R. innerhalb von drei Tagen)</a:t>
            </a:r>
          </a:p>
          <a:p>
            <a:pPr>
              <a:lnSpc>
                <a:spcPct val="150000"/>
              </a:lnSpc>
            </a:pPr>
            <a:r>
              <a:rPr lang="de-CH" dirty="0" err="1" smtClean="0"/>
              <a:t>Konsiliarpsychiatrische</a:t>
            </a:r>
            <a:r>
              <a:rPr lang="de-CH" dirty="0" smtClean="0"/>
              <a:t> Aufgaben (subsidiär zu Ambulatorien)</a:t>
            </a:r>
          </a:p>
          <a:p>
            <a:pPr>
              <a:lnSpc>
                <a:spcPct val="150000"/>
              </a:lnSpc>
            </a:pPr>
            <a:r>
              <a:rPr lang="de-CH" dirty="0" smtClean="0">
                <a:solidFill>
                  <a:srgbClr val="FF0000"/>
                </a:solidFill>
              </a:rPr>
              <a:t>NEU </a:t>
            </a:r>
            <a:r>
              <a:rPr lang="de-CH" dirty="0">
                <a:solidFill>
                  <a:srgbClr val="FF0000"/>
                </a:solidFill>
              </a:rPr>
              <a:t>ab </a:t>
            </a:r>
            <a:r>
              <a:rPr lang="de-CH" dirty="0" smtClean="0">
                <a:solidFill>
                  <a:srgbClr val="FF0000"/>
                </a:solidFill>
              </a:rPr>
              <a:t>1.3.2018: </a:t>
            </a:r>
            <a:r>
              <a:rPr lang="de-CH" dirty="0" err="1" smtClean="0">
                <a:solidFill>
                  <a:srgbClr val="FF0000"/>
                </a:solidFill>
              </a:rPr>
              <a:t>Triagierung</a:t>
            </a:r>
            <a:r>
              <a:rPr lang="de-CH" dirty="0" smtClean="0">
                <a:solidFill>
                  <a:srgbClr val="FF0000"/>
                </a:solidFill>
              </a:rPr>
              <a:t> externer Zuweisungen durch niedergelassene Kinder- und Jugendpsychiater</a:t>
            </a:r>
            <a:endParaRPr lang="de-CH" dirty="0">
              <a:solidFill>
                <a:srgbClr val="FF0000"/>
              </a:solidFill>
            </a:endParaRPr>
          </a:p>
        </p:txBody>
      </p:sp>
      <p:sp>
        <p:nvSpPr>
          <p:cNvPr id="4" name="Foliennummernplatzhalter 3"/>
          <p:cNvSpPr>
            <a:spLocks noGrp="1"/>
          </p:cNvSpPr>
          <p:nvPr>
            <p:ph type="sldNum" sz="quarter" idx="10"/>
          </p:nvPr>
        </p:nvSpPr>
        <p:spPr/>
        <p:txBody>
          <a:bodyPr/>
          <a:lstStyle/>
          <a:p>
            <a:pPr>
              <a:defRPr/>
            </a:pPr>
            <a:fld id="{E23EC4FB-952C-4AB1-BD85-EDEE35A776F9}" type="slidenum">
              <a:rPr lang="de-CH" smtClean="0"/>
              <a:pPr>
                <a:defRPr/>
              </a:pPr>
              <a:t>9</a:t>
            </a:fld>
            <a:endParaRPr lang="de-CH" dirty="0"/>
          </a:p>
        </p:txBody>
      </p:sp>
    </p:spTree>
    <p:extLst>
      <p:ext uri="{BB962C8B-B14F-4D97-AF65-F5344CB8AC3E}">
        <p14:creationId xmlns:p14="http://schemas.microsoft.com/office/powerpoint/2010/main" val="1125382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4050113430167643200&quot; ShowField=&quot;false&quot; /&gt;&#10;        &lt;Field Id=&quot;2010030416385012448864&quot; ShowField=&quot;false&quot; /&gt;&#10;        &lt;Field Id=&quot;2011062114483450322857&quot; ShowField=&quot;false&quot; /&gt;&#10;        &lt;Field Id=&quot;2009113010035001892635&quot; ShowField=&quot;false&quot; /&gt;&#10;        &lt;Field Id=&quot;2011051711051085795864&quot; ShowField=&quot;false&quot; /&gt;&#10;        &lt;Field Id=&quot;2011051711050263502330&quot; ShowField=&quot;false&quot; /&gt;&#10;        &lt;Field Id=&quot;2011051711052008863018&quot; ShowField=&quot;false&quot; /&gt;&#10;        &lt;Field Id=&quot;2005040809241304770672&quot; ShowField=&quot;false&quot; /&gt;&#10;        &lt;Field Id=&quot;2014050115143453074230&quot; ShowField=&quot;false&quot; /&gt;&#10;        &lt;Field Id=&quot;2011042616005387238323&quot; ShowField=&quot;false&quot; /&gt;&#10;        &lt;Field Id=&quot;2011042616013276818706&quot; ShowField=&quot;false&quot; /&gt;&#10;        &lt;Field Id=&quot;2011062210454552558117&quot; ShowField=&quot;false&quot; /&gt;&#10;        &lt;Field Id=&quot;2011062210455318857509&quot; ShowField=&quot;false&quot; /&gt;&#10;        &lt;Field Id=&quot;2011052514170271263515&quot; ShowField=&quot;false&quot; /&gt;&#10;        &lt;Field Id=&quot;2011052514210933375240&quot; ShowField=&quot;false&quot; /&gt;&#10;        &lt;Field Id=&quot;2011052514215490267131&quot; ShowField=&quot;false&quot; /&gt;&#10;        &lt;Field Id=&quot;2011052514223139476024&quot; ShowField=&quot;false&quot; /&gt;&#10;        &lt;Field Id=&quot;2011052514230825170986&quot; ShowField=&quot;false&quot; /&gt;&#10;        &lt;Field Id=&quot;2014043009393198698940&quot; ShowField=&quot;false&quot; /&gt;&#10;        &lt;Field Id=&quot;2014050210204778004162&quot; ShowField=&quot;false&quot; /&gt;&#10;        &lt;Field Id=&quot;2011052514235335405620&quot; ShowField=&quot;false&quot; /&gt;&#10;        &lt;Field Id=&quot;2011061415442165347011&quot; ShowField=&quot;false&quot; /&gt;&#10;        &lt;Field Id=&quot;2011061415475484204906&quot; ShowField=&quot;false&quot; /&gt;&#10;        &lt;Field Id=&quot;2011061415480160362087&quot; ShowField=&quot;false&quot; /&gt;&#10;        &lt;Field Id=&quot;2011061415480706816753&quot; ShowField=&quot;false&quot; /&gt;&#10;        &lt;Field Id=&quot;2011061415481405242443&quot; ShowField=&quot;false&quot; /&gt;&#10;        &lt;Field Id=&quot;2014052612552521221737&quot; ShowField=&quot;false&quot; /&gt;&#10;        &lt;Field Id=&quot;2010032915520270663768&quot; ShowField=&quot;false&quot; /&gt;&#10;        &lt;Field Id=&quot;2014050114594873382213&quot; ShowField=&quot;false&quot; /&gt;&#10;        &lt;Field Id=&quot;2010071616312887805645&quot; ShowField=&quot;false&quot; /&gt;&#10;        &lt;Field Id=&quot;2010071616312990191265&quot; ShowField=&quot;false&quot; /&gt;&#10;        &lt;Field Id=&quot;2014050215135678047176&quot; ShowField=&quot;true&quot; /&gt;&#10;      &lt;/Fields&gt;&#10;    &lt;/MasterProperty&gt;&#10;  &lt;/MasterProperties&gt;&#10;  &lt;ContentItems&gt;&#10;    &lt;ContentItem Language=&quot;2057&quot; IsDefault=&quot;false&quot;&gt;&#10;      &lt;File HasContent=&quot;false&quot; LinkToLanguage=&quot;&quot; /&gt;&#10;    &lt;/ContentItem&gt;&#10;    &lt;ContentItem Language=&quot;2055&quot; IsDefault=&quot;true&quot;&gt;&#10;      &lt;File HasContent=&quot;true&quot; LinkToLanguage=&quot;&quot; /&gt;&#10;    &lt;/ContentItem&gt;&#10;  &lt;/ContentItems&gt;&#10;&lt;/MasterTemplateConfiguration&gt;"/>
  <p:tag name="OFFICEATWORKPOWERPOINTMASTERTEMPLATEID" val="PowerPointPräsentation"/>
  <p:tag name="OFFICEATWORKPRESENTATIONPROJECTID" val="pukzhch"/>
  <p:tag name="OAWWIZARDSTEPS" val="0|1|4"/>
  <p:tag name="ZOAWLANGID" val="2055"/>
  <p:tag name="OAWDOCPROPSOURCE" val="&lt;DocProps&gt;&lt;DocProp UID=&quot;2002122011014149059130932&quot; EntryUID=&quot;O251&quot;&gt;&lt;Field Name=&quot;IDName&quot; Value=&quot;Psychiatrische Universitätsklinik Zürich, Klinik für Kinder- und Jugendpsychiatrie und Psychotherapie, Ambulatorien und Spezialangebote&quot;/&gt;&lt;Field Name=&quot;Gesamtinstitution&quot; Value=&quot;Psychiatrische Universitätsklinik Zürich&quot;/&gt;&lt;Field Name=&quot;DirektionKlinik&quot; Value=&quot;Klinik für Kinder- und Jugendpsychiatrie und Psychotherapie&quot;/&gt;&lt;Field Name=&quot;DirektionKlinikBriefkopf&quot; Value=&quot;Klinik für Kinder- und Jugendpsychiatrie&amp;#xA;und Psychotherapie&quot;/&gt;&lt;Field Name=&quot;ZentrumBereich&quot; Value=&quot;Ambulatorien und Spezialangebote&quot;/&gt;&lt;Field Name=&quot;ZentrumBereichBriefkopf&quot; Value=&quot;Ambulatorien und Spezialangebote&quot;/&gt;&lt;Field Name=&quot;StationAbteilung&quot; Value=&quot;&quot;/&gt;&lt;Field Name=&quot;StationAbteilungBriefkopf&quot; Value=&quot;&quot;/&gt;&lt;Field Name=&quot;Adresszeile1&quot; Value=&quot;Neumünsterallee 3, Postfach 233&quot;/&gt;&lt;Field Name=&quot;Adresszeile2&quot; Value=&quot;8032 Zürich&quot;/&gt;&lt;Field Name=&quot;Fensterzeile&quot; Value=&quot;Postfach 233, 8032 Zürich&quot;/&gt;&lt;Field Name=&quot;Ort&quot; Value=&quot;Zürich&quot;/&gt;&lt;Field Name=&quot;Telefon&quot; Value=&quot;+41 (0)43 499 26 26&quot;/&gt;&lt;Field Name=&quot;Telefax&quot; Value=&quot;+41 (0)43 499 26 01&quot;/&gt;&lt;Field Name=&quot;Zentrale&quot; Value=&quot;+41 (0)43 499 27 32&quot;/&gt;&lt;Field Name=&quot;Mail&quot; Value=&quot;&quot;/&gt;&lt;Field Name=&quot;Internet&quot; Value=&quot;www.pukzh.ch&quot;/&gt;&lt;Field Name=&quot;Direktorium1&quot; Value=&quot;Direktorin Klinik für Kinder- und Jugendpsychiatrie und Psychotherapie:&quot;/&gt;&lt;Field Name=&quot;DirektoriumBriefkopf&quot; Value=&quot;Direktorin Klinik für Kinder- und Jugendpsychiatrie&amp;#xA;und Psychotherapie:&quot;/&gt;&lt;Field Name=&quot;Direktorium2&quot; Value=&quot;Prof. Dr. med. Dipl.-Psych. Susanne Walitza&quot;/&gt;&lt;Field Name=&quot;Direktorium3&quot; Value=&quot;&quot;/&gt;&lt;Field Name=&quot;LogoFarbig&quot; Value=&quot;%Logos%\PUKLogo.Color.D.2100.490.wmf&quot;/&gt;&lt;Field Name=&quot;LogoSW&quot; Value=&quot;%Logos%\PUKLogo.BW.D.2100.490.wmf&quot;/&gt;&lt;Field Name=&quot;LogoFusszeile&quot; Value=&quot;%Logos%\PUKFooter.BW.D.2100.250.wmf&quot;/&gt;&lt;Field Name=&quot;LogoFarbigQuer&quot; Value=&quot;%Logos%\PUKLogo.Color.Quer.D.2970.490.wmf&quot;/&gt;&lt;Field Name=&quot;LogoSWQuer&quot; Value=&quot;%Logos%\PUKLogo.BW.Quer.D.2970.490.wmf&quot;/&gt;&lt;Field Name=&quot;LogoFusszeileQuer&quot; Value=&quot;%Logos%\PUKFooter.BW.Quer.D.2970.250.wmf&quot;/&gt;&lt;Field Name=&quot;LogoZusatzHochFarbig&quot; Value=&quot;%Logos%\PUK to excellence_color.2100.700.wmf&quot;/&gt;&lt;Field Name=&quot;LogoZusatzHochSW&quot; Value=&quot;%Logos%\PUK to excellence_bw.2100.700.wmf&quot;/&gt;&lt;Field Name=&quot;LogoZusatzQuerFarbig&quot; Value=&quot;%Logos%\PUK to excellence_landscape_color.2970.700.wmf&quot;/&gt;&lt;Field Name=&quot;LogoZusatzQuerSW&quot; Value=&quot;%Logos%\PUK to excellence_landscape_bw.2970.700.wmf&quot;/&gt;&lt;Field Name=&quot;LogoFarbigHochA5&quot; Value=&quot;%Logos%\PUKLogo.Color.D.A5.1480.300.wmf&quot;/&gt;&lt;Field Name=&quot;LogoSWHochA5&quot; Value=&quot;%Logos%\PUKLogo.BW.D.A5.1480.300.wmf&quot;/&gt;&lt;Field Name=&quot;LogoFarbigQuerA5&quot; Value=&quot;%Logos%\PUKLogo.Color.Quer.D.A5.2100.300.wmf&quot;/&gt;&lt;Field Name=&quot;LogoSWQuerA5&quot; Value=&quot;%Logos%\PUKLogo.BW.Quer.D.A5.2100.300.wmf&quot;/&gt;&lt;Field Name=&quot;LogoFusszeileA5&quot; Value=&quot;%Logos%\PUKFooterA5.D.1480.300.wmf&quot;/&gt;&lt;Field Name=&quot;LogoFusszeileQuerA5&quot; Value=&quot;%Logos%\PUKFooterQuerA5.D.2100.300.wmf&quot;/&gt;&lt;Field Name=&quot;LogoFarbigHochA3&quot; Value=&quot;%Logos%\PUKLogo.Color.D.A3.2970.350.wmf&quot;/&gt;&lt;Field Name=&quot;LogoSWHochA3&quot; Value=&quot;%Logos%\PUKLogo.BW.D.A3.2970.350.wmf&quot;/&gt;&lt;Field Name=&quot;LogoFarbigQuerA3&quot; Value=&quot;%Logos%\PUKLogo.Color.Quer.D.A3.4200.350.wmf&quot;/&gt;&lt;Field Name=&quot;LogoSWQuerA3&quot; Value=&quot;%Logos%\PUKLogo.BW.Quer.D.A3.4200.350.wmf&quot;/&gt;&lt;Field Name=&quot;LogoFusszeileA3&quot; Value=&quot;%Logos%\PUKFooterA3.D.2970.250.wmf&quot;/&gt;&lt;Field Name=&quot;LogoFusszeileQuerA3&quot; Value=&quot;%Logos%\PUKFooterQuerA3.D.4200.250.wmf&quot;/&gt;&lt;Field Name=&quot;LogoFarbigPP&quot; Value=&quot;%Logos%\PUKLogo.PP.Color.D.2540.1905.wmf&quot;/&gt;&lt;Field Name=&quot;FusszeilePP&quot; Value=&quot;Klinik für Kinder- und Jugendpsychiatrie und Psychotherapie, Ambulatorien und Spezialangebote&quot;/&gt;&lt;Field Name=&quot;LogoFarbigPP1&quot; Value=&quot;%Logos%\PUKLogo.PP1.Color.D.2100.2970.wmf&quot;/&gt;&lt;Field Name=&quot;LogoFarbigPP3&quot; Value=&quot;%Logos%\PUKLogo.PP3.Color.D.2100.2970.wmf&quot;/&gt;&lt;/DocProp&gt;&lt;DocProp UID=&quot;2006040509495284662868&quot; EntryUID=&quot;2017101811001586254325&quot;&gt;&lt;Field Name=&quot;IDName&quot; Value=&quot;Gregor Berger&quot;/&gt;&lt;Field Name=&quot;Name&quot; Value=&quot;Dr. Gregor Berger&quot;/&gt;&lt;Field Name=&quot;Funktion&quot; Value=&quot;Leiter Zentraler Notfalldienst&quot;/&gt;&lt;Field Name=&quot;TelefonDirekt&quot; Value=&quot;+41 (0) 43 499 26 26&quot;/&gt;&lt;Field Name=&quot;EMail&quot; Value=&quot;Gregor.Berger@puk.zh.ch&quot;/&gt;&lt;/DocProp&gt;&lt;DocProp UID=&quot;2002122010583847234010578&quot; EntryUID=&quot;2003121817293296325874&quot;&gt;&lt;Field Name=&quot;IDName&quot; Value=&quot;(Leer)&quot;/&gt;&lt;Field Name=&quot;Name&quot; Value=&quot;&quot;/&gt;&lt;Field Name=&quot;Funktion&quot; Value=&quot;&quot;/&gt;&lt;Field Name=&quot;TelefonDirekt&quot; Value=&quot;&quot;/&gt;&lt;Field Name=&quot;EMail&quot; Value=&quot;&quot;/&gt;&lt;/DocProp&gt;&lt;DocProp UID=&quot;2003061115381095709037&quot; EntryUID=&quot;2003121817293296325874&quot;&gt;&lt;Field Name=&quot;IDName&quot; Value=&quot;(Leer)&quot;/&gt;&lt;Field Name=&quot;Name&quot; Value=&quot;&quot;/&gt;&lt;Field Name=&quot;Funktion&quot; Value=&quot;&quot;/&gt;&lt;Field Name=&quot;TelefonDirekt&quot; Value=&quot;&quot;/&gt;&lt;Field Name=&quot;EMail&quot; Value=&quot;&quot;/&gt;&lt;/DocProp&gt;&lt;DocProp UID=&quot;2011042715470072349041&quot; EntryUID=&quot;2003121817293296325874&quot;&gt;&lt;Field Name=&quot;IDName&quot; Value=&quot;(Leer)&quot;/&gt;&lt;Field Name=&quot;Name&quot; Value=&quot;&quot;/&gt;&lt;Field Name=&quot;Funktion&quot; Value=&quot;&quot;/&gt;&lt;Field Name=&quot;TelefonDirekt&quot; Value=&quot;&quot;/&gt;&lt;Field Name=&quot;EMail&quot; Value=&quot;&quot;/&gt;&lt;/DocProp&gt;&lt;DocProp UID=&quot;2011042715481766891231&quot; EntryUID=&quot;2003121817293296325874&quot;&gt;&lt;Field Name=&quot;IDName&quot; Value=&quot;(Leer)&quot;/&gt;&lt;Field Name=&quot;Name&quot; Value=&quot;&quot;/&gt;&lt;Field Name=&quot;Funktion&quot; Value=&quot;&quot;/&gt;&lt;Field Name=&quot;TelefonDirekt&quot; Value=&quot;&quot;/&gt;&lt;Field Name=&quot;EMail&quot; Value=&quot;&quot;/&gt;&lt;/DocProp&gt;&lt;DocProp UID=&quot;2004112217333376588294&quot; EntryUID=&quot;2004123010144120300001&quot;&gt;&lt;Field UID=&quot;2010032915520270663768&quot; Name=&quot;Date&quot; Value=&quot;28.08.2017&quot;/&gt;&lt;Field UID=&quot;2010071616312887805645&quot; Name=&quot;PPTitle&quot; Value=&quot;Zentraler Notfalldiesnt (ZND) der Klinik für Kinder und Jugendpsychiatrie und Psychotherapie&quot;/&gt;&lt;Field UID=&quot;2010071616312990191265&quot; Name=&quot;PPSubtitle&quot; Value=&quot;Psychiatrischer Notfalldienst für Minderjährige des Kanton Zürichs&quot;/&gt;&lt;Field UID=&quot;2014050215135678047176&quot; Name=&quot;AdditionalAuthors&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ZOAWCODE" val="2002122011014149059130932.DirektionKlinik"/>
  <p:tag name="ZOAWTYPE" val="Text"/>
  <p:tag name="OFFICATWORKEXPRESSIONTAG" val="Klinik für Kinder- und Jugendpsychiatrie und Psychotherapie"/>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Wetziko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Winterthur"/>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Dietikon"/>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Horgen"/>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ZH-Nord&#10;"/>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Uster"/>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Zürich&#10;Stadt ZH ohne Nord&#10;Einzugsgebiet&#10;290 000 Einw."/>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Zentraler&#10;Notfalldienst"/>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Ambulatorien der KJPP"/>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Fallstatistik KJPD Zürich Ambulanz"/>
</p:tagLst>
</file>

<file path=ppt/tags/tag11.xml><?xml version="1.0" encoding="utf-8"?>
<p:tagLst xmlns:a="http://schemas.openxmlformats.org/drawingml/2006/main" xmlns:r="http://schemas.openxmlformats.org/officeDocument/2006/relationships" xmlns:p="http://schemas.openxmlformats.org/presentationml/2006/main">
  <p:tag name="ZOAWCODE" val="2004112217333376588294.Date"/>
  <p:tag name="ZOAWTYPE" val="Text"/>
  <p:tag name="OFFICATWORKEXPRESSIONTAG" val="02.06.2016"/>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KJPD Zürich – Fallstatistik"/>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KJPD Zürich – Fallstatistik "/>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Spezialangebot Hometreatment"/>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Aufsuchende Arbeit von Pflegefachpersonen / Sozialpädagogen zur Unterstützung der ambulanten Therapie&#10;Intensive Begleitung nach Austritt aus stationärer Behandlung &#10;Fallführung bleibt bei ambulanten Therapeut&#10;Max. 4 Besuche pro Woche, in der Regel nicht länger als 3 Monate"/>
</p:tagLst>
</file>

<file path=ppt/tags/tag12.xml><?xml version="1.0" encoding="utf-8"?>
<p:tagLst xmlns:a="http://schemas.openxmlformats.org/drawingml/2006/main" xmlns:r="http://schemas.openxmlformats.org/officeDocument/2006/relationships" xmlns:p="http://schemas.openxmlformats.org/presentationml/2006/main">
  <p:tag name="ZOAWCODE" val="2004112217333376588294.PPTitle"/>
  <p:tag name="ZOAWTYPE" val="Text"/>
  <p:tag name="OFFICATWORKEXPRESSIONTAG" val="Zentraler Notfalldiesnt (ZND) der Klinik für Kinder und Jugendpsychiatrie und Psychotherapie"/>
</p:tagLst>
</file>

<file path=ppt/tags/tag13.xml><?xml version="1.0" encoding="utf-8"?>
<p:tagLst xmlns:a="http://schemas.openxmlformats.org/drawingml/2006/main" xmlns:r="http://schemas.openxmlformats.org/officeDocument/2006/relationships" xmlns:p="http://schemas.openxmlformats.org/presentationml/2006/main">
  <p:tag name="ZOAWCODE" val="2004112217333376588294.PPSubtitle"/>
  <p:tag name="ZOAWTYPE" val="Text"/>
  <p:tag name="OFFICATWORKEXPRESSIONTAG" val="Psychiatrischer Notfalldienst für Minderjährige des Kanton Zürichs"/>
</p:tagLst>
</file>

<file path=ppt/tags/tag14.xml><?xml version="1.0" encoding="utf-8"?>
<p:tagLst xmlns:a="http://schemas.openxmlformats.org/drawingml/2006/main" xmlns:r="http://schemas.openxmlformats.org/officeDocument/2006/relationships" xmlns:p="http://schemas.openxmlformats.org/presentationml/2006/main">
  <p:tag name="ZOAWCODE" val="2006040509495284662868.Name"/>
  <p:tag name="ZOAWTYPE" val="Text"/>
  <p:tag name="OFFICATWORKEXPRESSIONTAG" val="KD Dr. med. Dagmar Pauli"/>
</p:tagLst>
</file>

<file path=ppt/tags/tag15.xml><?xml version="1.0" encoding="utf-8"?>
<p:tagLst xmlns:a="http://schemas.openxmlformats.org/drawingml/2006/main" xmlns:r="http://schemas.openxmlformats.org/officeDocument/2006/relationships" xmlns:p="http://schemas.openxmlformats.org/presentationml/2006/main">
  <p:tag name="ZOAWTYPE" val="Text"/>
  <p:tag name="ZOAWCODE" val="2004112217333376588294.AdditionalAuthors"/>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IF(GetMasterPropertyValue(&quot;Organisation&quot;,&quot;ZentrumBereich&quot;)=&quot;&quot; ,&quot;&quot; , GetMasterPropertyValue(&quot;Organisation&quot;,&quot;ZentrumBereich&quot;))]]"/>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IF(GetMasterPropertyValue(&quot;Organisation&quot;,&quot;StationAbteilung&quot;)=&quot;&quot;, &quot;&quot;, GetMasterPropertyValue(&quot;Organisation&quot;,&quot;StationAbteilung&quot;))]]"/>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xml><?xml version="1.0" encoding="utf-8"?>
<p:tagLst xmlns:a="http://schemas.openxmlformats.org/drawingml/2006/main" xmlns:r="http://schemas.openxmlformats.org/officeDocument/2006/relationships" xmlns:p="http://schemas.openxmlformats.org/presentationml/2006/main">
  <p:tag name="ZOAWCODE" val="2002122011014149059130932.LogoFarbigPP"/>
  <p:tag name="ZOAWTYPE" val="Image"/>
  <p:tag name="ZOAWSESSIONUID" val="2018011713404038678159"/>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s"/>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xml><?xml version="1.0" encoding="utf-8"?>
<p:tagLst xmlns:a="http://schemas.openxmlformats.org/drawingml/2006/main" xmlns:r="http://schemas.openxmlformats.org/officeDocument/2006/relationships" xmlns:p="http://schemas.openxmlformats.org/presentationml/2006/main">
  <p:tag name="ZOAWCODE" val="Language.Doc.Page"/>
  <p:tag name="ZOAWTYPE" val="Text"/>
  <p:tag name="OFFICATWORKEXPRESSIONTAG" val="Seite"/>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Textmasterformate durch Klicken bearbeiten"/>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xml><?xml version="1.0" encoding="utf-8"?>
<p:tagLst xmlns:a="http://schemas.openxmlformats.org/drawingml/2006/main" xmlns:r="http://schemas.openxmlformats.org/officeDocument/2006/relationships" xmlns:p="http://schemas.openxmlformats.org/presentationml/2006/main">
  <p:tag name="ZOAWCODE" val="2002122011014149059130932.FusszeilePP"/>
  <p:tag name="ZOAWTYPE" val="Text"/>
  <p:tag name="OFFICATWORKEXPRESSIONTAG" val="Klinik für Kinder- und Jugendpsychiatrie und Psychotherapie"/>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Formatvorlage des Untertitelmasters durch Klicken bearbeiten"/>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8.xml><?xml version="1.0" encoding="utf-8"?>
<p:tagLst xmlns:a="http://schemas.openxmlformats.org/drawingml/2006/main" xmlns:r="http://schemas.openxmlformats.org/officeDocument/2006/relationships" xmlns:p="http://schemas.openxmlformats.org/presentationml/2006/main">
  <p:tag name="ZOAWCODE" val="2004112217333376588294.Date"/>
  <p:tag name="ZOAWTYPE" val="Text"/>
  <p:tag name="OFFICATWORKEXPRESSIONTAG" val="02.06.2016"/>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MPH Zuversicht in Zukunft, Suizidgedanken und Selbsttötungsversuch: Vergleich SchülerInnen Sek A, B, C/ Sonderkl."/>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Schülerbefragung 2007/2008 in den 2. Sekundarklassen, Stadt Zürich&#10;Schulgesundheitsdienste der Stadt Zürich"/>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Autorin: Dr. med. Ferdinanda Pini, MPH&#10;Schulärztlicher Dienst der Stadt Zürich"/>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ehandelte Störungsbilder in der KJPP"/>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Aufmerksamkeits-/Hyperaktivitätsstörungen &#10;Anpassungsstörungen&#10;Autismus &#10;Störungen des Sozialverhaltens&#10;Affektive Störungen, Depressionen&#10;Emotionale Störungen&#10;Essstörungen&#10;Zwangsstörungen&#10;Angststörungen&#10;Psychotische Störungen, inklusive Hochrisikostadien für Psychosen&#10;"/>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KJPP"/>
</p:tagLst>
</file>

<file path=ppt/tags/tag9.xml><?xml version="1.0" encoding="utf-8"?>
<p:tagLst xmlns:a="http://schemas.openxmlformats.org/drawingml/2006/main" xmlns:r="http://schemas.openxmlformats.org/officeDocument/2006/relationships" xmlns:p="http://schemas.openxmlformats.org/presentationml/2006/main">
  <p:tag name="ZOAWCODE" val="2002122011014149059130932.LogoFarbigPP"/>
  <p:tag name="ZOAWTYPE" val="Image"/>
  <p:tag name="ZOAWSESSIONUID" val="2018011713404044067738"/>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Vernetzung ist uns wichtig"/>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Station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Ambulanzen"/>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Tages-&#10;kliniken"/>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Zentraler&#10;Notfalldienst"/>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Station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Stationen"/>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ambulante Versorgung Kanton Zürich mit 1.3 Mio Einwohnern(subsidiär zu niedergelassenen Kinder- und Jugendpsychiatern)"/>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Bülach"/>
</p:tagLst>
</file>

<file path=ppt/theme/theme1.xml><?xml version="1.0" encoding="utf-8"?>
<a:theme xmlns:a="http://schemas.openxmlformats.org/drawingml/2006/main" name="Default Design">
  <a:themeElements>
    <a:clrScheme name="Default Design 1">
      <a:dk1>
        <a:srgbClr val="000000"/>
      </a:dk1>
      <a:lt1>
        <a:srgbClr val="FFFFFF"/>
      </a:lt1>
      <a:dk2>
        <a:srgbClr val="DFE0E0"/>
      </a:dk2>
      <a:lt2>
        <a:srgbClr val="B7D1E3"/>
      </a:lt2>
      <a:accent1>
        <a:srgbClr val="0078BB"/>
      </a:accent1>
      <a:accent2>
        <a:srgbClr val="C1C4C5"/>
      </a:accent2>
      <a:accent3>
        <a:srgbClr val="FFFFFF"/>
      </a:accent3>
      <a:accent4>
        <a:srgbClr val="000000"/>
      </a:accent4>
      <a:accent5>
        <a:srgbClr val="AABEDA"/>
      </a:accent5>
      <a:accent6>
        <a:srgbClr val="AFB1B2"/>
      </a:accent6>
      <a:hlink>
        <a:srgbClr val="73A8CB"/>
      </a:hlink>
      <a:folHlink>
        <a:srgbClr val="626567"/>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0" tIns="0" rIns="0" bIns="0" rtlCol="0" anchor="b">
        <a:spAutoFit/>
      </a:bodyPr>
      <a:lstStyle>
        <a:defPPr eaLnBrk="1" hangingPunct="1">
          <a:defRPr sz="1800" dirty="0" err="1" smtClean="0">
            <a:latin typeface="Arial" charset="0"/>
          </a:defRPr>
        </a:defPPr>
      </a:lstStyle>
    </a:txDef>
  </a:objectDefaults>
  <a:extraClrSchemeLst>
    <a:extraClrScheme>
      <a:clrScheme name="Default Design 1">
        <a:dk1>
          <a:srgbClr val="000000"/>
        </a:dk1>
        <a:lt1>
          <a:srgbClr val="FFFFFF"/>
        </a:lt1>
        <a:dk2>
          <a:srgbClr val="DFE0E0"/>
        </a:dk2>
        <a:lt2>
          <a:srgbClr val="B7D1E3"/>
        </a:lt2>
        <a:accent1>
          <a:srgbClr val="0078BB"/>
        </a:accent1>
        <a:accent2>
          <a:srgbClr val="C1C4C5"/>
        </a:accent2>
        <a:accent3>
          <a:srgbClr val="FFFFFF"/>
        </a:accent3>
        <a:accent4>
          <a:srgbClr val="000000"/>
        </a:accent4>
        <a:accent5>
          <a:srgbClr val="AABEDA"/>
        </a:accent5>
        <a:accent6>
          <a:srgbClr val="AFB1B2"/>
        </a:accent6>
        <a:hlink>
          <a:srgbClr val="73A8CB"/>
        </a:hlink>
        <a:folHlink>
          <a:srgbClr val="6265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err="1" smtClean="0">
            <a:latin typeface="Arial" pitchFamily="34" charset="0"/>
            <a:cs typeface="Arial" pitchFamily="34" charset="0"/>
          </a:defRPr>
        </a:defPPr>
      </a:lstStyle>
    </a:tx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000000"/>
        </a:dk1>
        <a:lt1>
          <a:srgbClr val="FFFFFF"/>
        </a:lt1>
        <a:dk2>
          <a:srgbClr val="DFE0E0"/>
        </a:dk2>
        <a:lt2>
          <a:srgbClr val="73A8CB"/>
        </a:lt2>
        <a:accent1>
          <a:srgbClr val="0078BB"/>
        </a:accent1>
        <a:accent2>
          <a:srgbClr val="C1C4C5"/>
        </a:accent2>
        <a:accent3>
          <a:srgbClr val="FFFFFF"/>
        </a:accent3>
        <a:accent4>
          <a:srgbClr val="000000"/>
        </a:accent4>
        <a:accent5>
          <a:srgbClr val="AABEDA"/>
        </a:accent5>
        <a:accent6>
          <a:srgbClr val="AFB1B2"/>
        </a:accent6>
        <a:hlink>
          <a:srgbClr val="73A8CB"/>
        </a:hlink>
        <a:folHlink>
          <a:srgbClr val="626567"/>
        </a:folHlink>
      </a:clrScheme>
      <a:clrMap bg1="lt1" tx1="dk1" bg2="lt2" tx2="dk2" accent1="accent1" accent2="accent2" accent3="accent3" accent4="accent4" accent5="accent5" accent6="accent6" hlink="hlink" folHlink="folHlink"/>
    </a:extraClrScheme>
    <a:extraClrScheme>
      <a:clrScheme name="Benutzerdefiniertes Design 14">
        <a:dk1>
          <a:srgbClr val="000000"/>
        </a:dk1>
        <a:lt1>
          <a:srgbClr val="FFFFFF"/>
        </a:lt1>
        <a:dk2>
          <a:srgbClr val="DFE0E0"/>
        </a:dk2>
        <a:lt2>
          <a:srgbClr val="B7D1E3"/>
        </a:lt2>
        <a:accent1>
          <a:srgbClr val="0078BB"/>
        </a:accent1>
        <a:accent2>
          <a:srgbClr val="C1C4C5"/>
        </a:accent2>
        <a:accent3>
          <a:srgbClr val="FFFFFF"/>
        </a:accent3>
        <a:accent4>
          <a:srgbClr val="000000"/>
        </a:accent4>
        <a:accent5>
          <a:srgbClr val="AABEDA"/>
        </a:accent5>
        <a:accent6>
          <a:srgbClr val="AFB1B2"/>
        </a:accent6>
        <a:hlink>
          <a:srgbClr val="73A8CB"/>
        </a:hlink>
        <a:folHlink>
          <a:srgbClr val="6265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1031</Words>
  <Application>Microsoft Office PowerPoint</Application>
  <PresentationFormat>Bildschirmpräsentation (4:3)</PresentationFormat>
  <Paragraphs>163</Paragraphs>
  <Slides>18</Slides>
  <Notes>6</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2</vt:i4>
      </vt:variant>
      <vt:variant>
        <vt:lpstr>Folientitel</vt:lpstr>
      </vt:variant>
      <vt:variant>
        <vt:i4>18</vt:i4>
      </vt:variant>
    </vt:vector>
  </HeadingPairs>
  <TitlesOfParts>
    <vt:vector size="29" baseType="lpstr">
      <vt:lpstr>ＭＳ Ｐゴシック</vt:lpstr>
      <vt:lpstr>Arial</vt:lpstr>
      <vt:lpstr>Calibri</vt:lpstr>
      <vt:lpstr>MS Mincho</vt:lpstr>
      <vt:lpstr>Times New Roman</vt:lpstr>
      <vt:lpstr>Verdana</vt:lpstr>
      <vt:lpstr>Wingdings</vt:lpstr>
      <vt:lpstr>Default Design</vt:lpstr>
      <vt:lpstr>Benutzerdefiniertes Design</vt:lpstr>
      <vt:lpstr>Acrobat Document</vt:lpstr>
      <vt:lpstr>Microsoft Excel Chart</vt:lpstr>
      <vt:lpstr>PowerPoint-Präsentation</vt:lpstr>
      <vt:lpstr>Was ist ein Kinder- &amp; Jugendpsychiatrischer Notfall ? </vt:lpstr>
      <vt:lpstr>PowerPoint-Präsentation</vt:lpstr>
      <vt:lpstr>Braucht es einen Kinder und Jugendpsychiatrischen Notfalldienst?</vt:lpstr>
      <vt:lpstr>Risikofaktoren </vt:lpstr>
      <vt:lpstr>Suizidrate bei Adoleszenten – CH liegt vorne!!! </vt:lpstr>
      <vt:lpstr>PowerPoint-Präsentation</vt:lpstr>
      <vt:lpstr>Telefonische Dienstleitungen des ZND</vt:lpstr>
      <vt:lpstr>Klinische Dienstleistungen mit direkten Patientenkontakt durch den ZND</vt:lpstr>
      <vt:lpstr>Häufige Störungsbilder im ZND</vt:lpstr>
      <vt:lpstr>Externe Schnittstellenpartner</vt:lpstr>
      <vt:lpstr>Interne Schnittstellen</vt:lpstr>
      <vt:lpstr>Versorgung Kanton Zürich mit 1'487'565 Einwohnern (subsidiär zu niedergelassenen Kinder- und Jugendpsychiatern)</vt:lpstr>
      <vt:lpstr>Fallstatistik KJPD Zürich Ambulanz</vt:lpstr>
      <vt:lpstr>KJPD Zürich – Fallstatistik</vt:lpstr>
      <vt:lpstr>KJPD Zürich – Fallstatistik </vt:lpstr>
      <vt:lpstr>Spezialangebot: störungsspezifisches Hometreatment</vt:lpstr>
      <vt:lpstr>Ziele des störungsspezifischen Hometreatments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dc:creator>
  <cp:lastModifiedBy>Boé Nagel</cp:lastModifiedBy>
  <cp:revision>174</cp:revision>
  <dcterms:created xsi:type="dcterms:W3CDTF">2005-07-04T14:10:49Z</dcterms:created>
  <dcterms:modified xsi:type="dcterms:W3CDTF">2018-01-19T16:16:53Z</dcterms:modified>
</cp:coreProperties>
</file>