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020" r:id="rId2"/>
    <p:sldId id="400" r:id="rId3"/>
    <p:sldId id="1033" r:id="rId4"/>
    <p:sldId id="373" r:id="rId5"/>
    <p:sldId id="352" r:id="rId6"/>
    <p:sldId id="1082" r:id="rId7"/>
    <p:sldId id="374" r:id="rId8"/>
    <p:sldId id="1083" r:id="rId9"/>
    <p:sldId id="1084" r:id="rId10"/>
    <p:sldId id="1109" r:id="rId11"/>
    <p:sldId id="1110" r:id="rId12"/>
    <p:sldId id="1116" r:id="rId13"/>
    <p:sldId id="1111" r:id="rId14"/>
    <p:sldId id="1107" r:id="rId15"/>
    <p:sldId id="1113" r:id="rId16"/>
    <p:sldId id="1112" r:id="rId17"/>
    <p:sldId id="1118" r:id="rId18"/>
    <p:sldId id="1117" r:id="rId19"/>
    <p:sldId id="1100" r:id="rId20"/>
    <p:sldId id="1087" r:id="rId21"/>
    <p:sldId id="1088" r:id="rId22"/>
    <p:sldId id="1120" r:id="rId23"/>
    <p:sldId id="1121" r:id="rId24"/>
    <p:sldId id="1122" r:id="rId25"/>
    <p:sldId id="1123" r:id="rId26"/>
    <p:sldId id="1124" r:id="rId27"/>
    <p:sldId id="1125" r:id="rId28"/>
    <p:sldId id="1126" r:id="rId29"/>
    <p:sldId id="1127" r:id="rId30"/>
    <p:sldId id="1128" r:id="rId31"/>
    <p:sldId id="1129" r:id="rId32"/>
    <p:sldId id="1130" r:id="rId33"/>
    <p:sldId id="1131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 geht's BITTE LESEN" id="{15D0418D-D541-46B5-86CF-C2AA89CB0AA8}">
          <p14:sldIdLst/>
        </p14:section>
        <p14:section name="Titelfolien" id="{9A0351AB-E21A-4EFF-ADEA-4EA7A81EB357}">
          <p14:sldIdLst>
            <p14:sldId id="1020"/>
          </p14:sldIdLst>
        </p14:section>
        <p14:section name="Standardpräsentation" id="{1C739390-DE10-4F65-84C3-8FC9D4B9608E}">
          <p14:sldIdLst>
            <p14:sldId id="400"/>
            <p14:sldId id="1033"/>
            <p14:sldId id="373"/>
            <p14:sldId id="352"/>
            <p14:sldId id="1082"/>
            <p14:sldId id="374"/>
            <p14:sldId id="1083"/>
            <p14:sldId id="1084"/>
            <p14:sldId id="1109"/>
            <p14:sldId id="1110"/>
            <p14:sldId id="1116"/>
            <p14:sldId id="1111"/>
            <p14:sldId id="1107"/>
            <p14:sldId id="1113"/>
            <p14:sldId id="1112"/>
            <p14:sldId id="1118"/>
            <p14:sldId id="1117"/>
            <p14:sldId id="1100"/>
            <p14:sldId id="1087"/>
            <p14:sldId id="1088"/>
            <p14:sldId id="1120"/>
            <p14:sldId id="1121"/>
            <p14:sldId id="1122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31"/>
          </p14:sldIdLst>
        </p14:section>
        <p14:section name="Bewerbungsgespräche" id="{3946699C-B864-4023-B308-F5278E15EB2D}">
          <p14:sldIdLst/>
        </p14:section>
        <p14:section name="Beispiele" id="{716985F6-1907-43D1-BE91-227B8847F3C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er Tanja" initials="MT" lastIdx="1" clrIdx="0">
    <p:extLst>
      <p:ext uri="{19B8F6BF-5375-455C-9EA6-DF929625EA0E}">
        <p15:presenceInfo xmlns:p15="http://schemas.microsoft.com/office/powerpoint/2012/main" userId="S-1-5-21-1108515310-2313888085-3650951069-5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5513" autoAdjust="0"/>
  </p:normalViewPr>
  <p:slideViewPr>
    <p:cSldViewPr>
      <p:cViewPr varScale="1">
        <p:scale>
          <a:sx n="116" d="100"/>
          <a:sy n="116" d="100"/>
        </p:scale>
        <p:origin x="102" y="108"/>
      </p:cViewPr>
      <p:guideLst>
        <p:guide orient="horz" pos="2205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67"/>
    </p:cViewPr>
  </p:sorterViewPr>
  <p:notesViewPr>
    <p:cSldViewPr>
      <p:cViewPr varScale="1">
        <p:scale>
          <a:sx n="67" d="100"/>
          <a:sy n="67" d="100"/>
        </p:scale>
        <p:origin x="3466" y="7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8862D86D-04EE-4DA0-97A8-CF905FC70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4E03ED7-E467-4B88-BBD7-08B2F3A88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0692-AE94-42DF-8B82-CFAAD5941881}" type="datetimeFigureOut">
              <a:rPr lang="de-DE" smtClean="0"/>
              <a:t>15.01.2020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BE7EA10-AD44-4BD3-9EF9-CD70E54CB1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BCDA4C9-1715-40B1-94A4-17927ACFA7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6C7E-09FB-4C0A-B976-7B81E39CD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80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F7D4-C585-4595-9319-53EEC08354DC}" type="datetimeFigureOut">
              <a:rPr lang="de-DE" smtClean="0"/>
              <a:t>15.01.2020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1E77D-6A7B-4A77-9016-B4789AACB5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43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7FC-40C3-425E-8826-05CD531944A7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14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7C425-22B2-4D78-A920-A5696A502A0E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25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7C425-22B2-4D78-A920-A5696A502A0E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967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7C425-22B2-4D78-A920-A5696A502A0E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368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unten">
            <a:extLst>
              <a:ext uri="{FF2B5EF4-FFF2-40B4-BE49-F238E27FC236}">
                <a16:creationId xmlns:a16="http://schemas.microsoft.com/office/drawing/2014/main" xmlns="" id="{B215BDFC-3723-4F48-99F0-5DD1FFB99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77072"/>
            <a:ext cx="12192000" cy="2780928"/>
          </a:xfrm>
          <a:prstGeom prst="rect">
            <a:avLst/>
          </a:prstGeom>
        </p:spPr>
      </p:pic>
      <p:pic>
        <p:nvPicPr>
          <p:cNvPr id="17" name="Logo unten">
            <a:extLst>
              <a:ext uri="{FF2B5EF4-FFF2-40B4-BE49-F238E27FC236}">
                <a16:creationId xmlns:a16="http://schemas.microsoft.com/office/drawing/2014/main" xmlns="" id="{808B029F-09C6-4456-BF07-F051C6E40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85" y="5742115"/>
            <a:ext cx="2611591" cy="747585"/>
          </a:xfrm>
          <a:prstGeom prst="rect">
            <a:avLst/>
          </a:prstGeom>
        </p:spPr>
      </p:pic>
      <p:sp>
        <p:nvSpPr>
          <p:cNvPr id="15" name="Spitext Zürich">
            <a:extLst>
              <a:ext uri="{FF2B5EF4-FFF2-40B4-BE49-F238E27FC236}">
                <a16:creationId xmlns:a16="http://schemas.microsoft.com/office/drawing/2014/main" xmlns="" id="{E7350873-1FA7-4B22-B3AC-A03CC02AFF95}"/>
              </a:ext>
            </a:extLst>
          </p:cNvPr>
          <p:cNvSpPr txBox="1"/>
          <p:nvPr userDrawn="1"/>
        </p:nvSpPr>
        <p:spPr>
          <a:xfrm>
            <a:off x="1176859" y="6212341"/>
            <a:ext cx="23467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b="1" dirty="0">
                <a:solidFill>
                  <a:srgbClr val="00843E"/>
                </a:solidFill>
                <a:latin typeface="+mn-lt"/>
                <a:cs typeface="Arial" panose="020B0604020202020204" pitchFamily="34" charset="0"/>
              </a:rPr>
              <a:t>Spitex Zürich Limmat</a:t>
            </a:r>
            <a:endParaRPr lang="de-DE" b="1" dirty="0">
              <a:latin typeface="+mn-lt"/>
            </a:endParaRPr>
          </a:p>
        </p:txBody>
      </p:sp>
      <p:sp>
        <p:nvSpPr>
          <p:cNvPr id="12" name="Textplatzhalter Referentename">
            <a:extLst>
              <a:ext uri="{FF2B5EF4-FFF2-40B4-BE49-F238E27FC236}">
                <a16:creationId xmlns:a16="http://schemas.microsoft.com/office/drawing/2014/main" xmlns="" id="{5752898A-09E5-4E76-AC15-DC0BC2725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859" y="5904025"/>
            <a:ext cx="4851400" cy="325845"/>
          </a:xfrm>
        </p:spPr>
        <p:txBody>
          <a:bodyPr anchor="b"/>
          <a:lstStyle>
            <a:lvl1pPr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Name und Funktion Referent/In einfügen</a:t>
            </a:r>
          </a:p>
        </p:txBody>
      </p:sp>
      <p:sp>
        <p:nvSpPr>
          <p:cNvPr id="5" name="Bildplatzhalter für Titelbild">
            <a:extLst>
              <a:ext uri="{FF2B5EF4-FFF2-40B4-BE49-F238E27FC236}">
                <a16:creationId xmlns:a16="http://schemas.microsoft.com/office/drawing/2014/main" xmlns="" id="{DEF564C8-7E48-4A1E-99BB-62F6D6FDDB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989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xmlns="" id="{B0D6660A-51F0-49B7-87CC-7477F2A525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6859" y="5467007"/>
            <a:ext cx="7511429" cy="410265"/>
          </a:xfrm>
        </p:spPr>
        <p:txBody>
          <a:bodyPr anchor="t" anchorCtr="0"/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Ort und Datum der Veranstaltung einfügen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xmlns="" id="{5AA7E9D6-FC9F-4141-BD98-228BB3240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859" y="4298950"/>
            <a:ext cx="8807573" cy="1146274"/>
          </a:xfrm>
        </p:spPr>
        <p:txBody>
          <a:bodyPr anchor="b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5360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C2E482-894B-48BF-9F27-F6E90C0B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BC68D8B-5E68-4C52-8093-350893D3B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C6A39714-2D60-4110-8BD5-25E11F917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xmlns="" id="{3E948623-971C-40A7-B805-3343AE4E797F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514350" y="1665288"/>
            <a:ext cx="11018838" cy="44640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63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A16E9C-8521-4E16-9F0A-F01270C5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C25186C-296C-4BE6-AC17-BF8BA6D9C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327037C-5CC7-45E5-8B18-53F751D3F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37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A380AF4-B27E-4857-AD65-BFDC95197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EC2DDF3-FEC2-4E45-86A5-5015E2B8E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52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814919" y="1681166"/>
            <a:ext cx="11029527" cy="4340225"/>
          </a:xfrm>
        </p:spPr>
        <p:txBody>
          <a:bodyPr lIns="0" tIns="0" rIns="0" bIns="0">
            <a:normAutofit/>
          </a:bodyPr>
          <a:lstStyle>
            <a:lvl1pPr marL="342900" indent="-342900">
              <a:buClr>
                <a:srgbClr val="00843E"/>
              </a:buClr>
              <a:buFont typeface="Wingdings" panose="05000000000000000000" pitchFamily="2" charset="2"/>
              <a:buChar char="§"/>
              <a:defRPr sz="2400">
                <a:solidFill>
                  <a:srgbClr val="154F90"/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de-DE" noProof="0"/>
              <a:t>Textmasterformat bearbeiten</a:t>
            </a:r>
            <a:endParaRPr lang="de-DE" noProof="0" dirty="0"/>
          </a:p>
        </p:txBody>
      </p:sp>
      <p:sp>
        <p:nvSpPr>
          <p:cNvPr id="29" name="Titel 2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>
          <a:xfrm>
            <a:off x="3505871" y="6307254"/>
            <a:ext cx="1872375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E3D64A-1E0C-4460-AFFF-487D385FF0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14918" y="1681165"/>
            <a:ext cx="11029527" cy="43402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038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C2E482-894B-48BF-9F27-F6E90C0B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1AB2895-3D24-41F5-A8E0-2D2F44F7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xmlns="" id="{3BC68D8B-5E68-4C52-8093-350893D3B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C6A39714-2D60-4110-8BD5-25E11F917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79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intergrund-Grafik">
            <a:extLst>
              <a:ext uri="{FF2B5EF4-FFF2-40B4-BE49-F238E27FC236}">
                <a16:creationId xmlns:a16="http://schemas.microsoft.com/office/drawing/2014/main" xmlns="" id="{24E35904-0E36-460A-8560-3EE42D184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719C264-CABE-4A3E-B4CB-F59BA09F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56" y="2347331"/>
            <a:ext cx="8688522" cy="141482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78AABA5-8516-4630-950B-655DF2762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81" y="3906504"/>
            <a:ext cx="8688522" cy="1414820"/>
          </a:xfrm>
        </p:spPr>
        <p:txBody>
          <a:bodyPr/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Logo unten">
            <a:extLst>
              <a:ext uri="{FF2B5EF4-FFF2-40B4-BE49-F238E27FC236}">
                <a16:creationId xmlns:a16="http://schemas.microsoft.com/office/drawing/2014/main" xmlns="" id="{D15F51D7-78B6-4246-9D58-ECB873D4C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85" y="5742115"/>
            <a:ext cx="2611591" cy="7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0761087-54B6-4BB0-84E3-FDA5D82BD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4E0A3D1-215A-46FE-BC9E-4E43E306D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BA1EF4CC-F86A-4CED-A552-34FA7942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004" y="1665288"/>
            <a:ext cx="5181600" cy="4464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xmlns="" id="{ED942C23-337C-486E-9408-A9C54F329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800" y="1665288"/>
            <a:ext cx="5181600" cy="44640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38C49A-AC08-4918-924D-72690C7F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663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>
            <a:extLst>
              <a:ext uri="{FF2B5EF4-FFF2-40B4-BE49-F238E27FC236}">
                <a16:creationId xmlns:a16="http://schemas.microsoft.com/office/drawing/2014/main" xmlns="" id="{8EF0EF5B-8C64-4FA9-9E21-2C1474486E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400" y="1665288"/>
            <a:ext cx="5180400" cy="44640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xmlns="" id="{ED942C23-337C-486E-9408-A9C54F329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800" y="1665288"/>
            <a:ext cx="5181600" cy="44640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0761087-54B6-4BB0-84E3-FDA5D82BD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38C49A-AC08-4918-924D-72690C7F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4E0A3D1-215A-46FE-BC9E-4E43E306D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7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0761087-54B6-4BB0-84E3-FDA5D82BD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4E0A3D1-215A-46FE-BC9E-4E43E306D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xmlns="" id="{ED942C23-337C-486E-9408-A9C54F329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400" y="1665288"/>
            <a:ext cx="5181600" cy="44640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">
            <a:extLst>
              <a:ext uri="{FF2B5EF4-FFF2-40B4-BE49-F238E27FC236}">
                <a16:creationId xmlns:a16="http://schemas.microsoft.com/office/drawing/2014/main" xmlns="" id="{8EF0EF5B-8C64-4FA9-9E21-2C1474486E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8" y="1665288"/>
            <a:ext cx="5180400" cy="44640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xmlns="" id="{5038C49A-AC08-4918-924D-72690C7F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384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0761087-54B6-4BB0-84E3-FDA5D82BD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4E0A3D1-215A-46FE-BC9E-4E43E306D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xmlns="" id="{ED942C23-337C-486E-9408-A9C54F329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6956" y="1665288"/>
            <a:ext cx="4005044" cy="44640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">
            <a:extLst>
              <a:ext uri="{FF2B5EF4-FFF2-40B4-BE49-F238E27FC236}">
                <a16:creationId xmlns:a16="http://schemas.microsoft.com/office/drawing/2014/main" xmlns="" id="{8EF0EF5B-8C64-4FA9-9E21-2C1474486E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8" y="1665288"/>
            <a:ext cx="6693384" cy="446405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xmlns="" id="{5038C49A-AC08-4918-924D-72690C7F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500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Kasten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0761087-54B6-4BB0-84E3-FDA5D82BD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A4E0A3D1-215A-46FE-BC9E-4E43E306D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xmlns="" id="{8B8B1BC1-8305-4652-8CFB-E85720D61198}"/>
              </a:ext>
            </a:extLst>
          </p:cNvPr>
          <p:cNvGrpSpPr/>
          <p:nvPr userDrawn="1"/>
        </p:nvGrpSpPr>
        <p:grpSpPr>
          <a:xfrm>
            <a:off x="7320136" y="0"/>
            <a:ext cx="4871063" cy="6417332"/>
            <a:chOff x="7320136" y="0"/>
            <a:chExt cx="4871063" cy="6404649"/>
          </a:xfrm>
          <a:solidFill>
            <a:schemeClr val="bg1">
              <a:lumMod val="95000"/>
            </a:schemeClr>
          </a:solidFill>
        </p:grpSpPr>
        <p:sp>
          <p:nvSpPr>
            <p:cNvPr id="7" name="Kasten">
              <a:extLst>
                <a:ext uri="{FF2B5EF4-FFF2-40B4-BE49-F238E27FC236}">
                  <a16:creationId xmlns:a16="http://schemas.microsoft.com/office/drawing/2014/main" xmlns="" id="{5D993730-C11C-4603-8B95-C5F77569F2B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 flipH="1">
              <a:off x="7762478" y="0"/>
              <a:ext cx="4428721" cy="64046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31" tIns="45715" rIns="91431" bIns="45715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Gleichschenkliges Dreieck">
              <a:extLst>
                <a:ext uri="{FF2B5EF4-FFF2-40B4-BE49-F238E27FC236}">
                  <a16:creationId xmlns:a16="http://schemas.microsoft.com/office/drawing/2014/main" xmlns="" id="{A69D0D0E-2648-479E-80E9-6A6951ABB269}"/>
                </a:ext>
              </a:extLst>
            </p:cNvPr>
            <p:cNvSpPr/>
            <p:nvPr userDrawn="1"/>
          </p:nvSpPr>
          <p:spPr bwMode="gray">
            <a:xfrm rot="16200000">
              <a:off x="7333988" y="1650953"/>
              <a:ext cx="414640" cy="442343"/>
            </a:xfrm>
            <a:prstGeom prst="triangl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38C49A-AC08-4918-924D-72690C7F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385200"/>
            <a:ext cx="6805336" cy="84755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xmlns="" id="{5BF2122D-84EF-4438-99A0-730CA9230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800" y="1665288"/>
            <a:ext cx="6805336" cy="44640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66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sses Bild,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intergrund-Grafik">
            <a:extLst>
              <a:ext uri="{FF2B5EF4-FFF2-40B4-BE49-F238E27FC236}">
                <a16:creationId xmlns:a16="http://schemas.microsoft.com/office/drawing/2014/main" xmlns="" id="{24E35904-0E36-460A-8560-3EE42D184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880" y="0"/>
            <a:ext cx="7176120" cy="68580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4EC52423-2F0B-4126-8D91-0CB16BAC2C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324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3E1FAA65-DD50-4124-B1D3-64293C0B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948" y="358873"/>
            <a:ext cx="5905239" cy="1161952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xmlns="" id="{F2E4E143-6151-4F11-B508-6E447B97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7948" y="1665288"/>
            <a:ext cx="5905239" cy="44640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xmlns="" id="{7BA215E9-88E4-45D0-8DE7-1B5B77CC04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04" y="6488168"/>
            <a:ext cx="110670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Markierung Satzspiegel">
            <a:extLst>
              <a:ext uri="{FF2B5EF4-FFF2-40B4-BE49-F238E27FC236}">
                <a16:creationId xmlns:a16="http://schemas.microsoft.com/office/drawing/2014/main" xmlns="" id="{3D3D5A88-8923-48F3-B68F-9783F08685C9}"/>
              </a:ext>
            </a:extLst>
          </p:cNvPr>
          <p:cNvCxnSpPr/>
          <p:nvPr userDrawn="1"/>
        </p:nvCxnSpPr>
        <p:spPr>
          <a:xfrm>
            <a:off x="515938" y="-423428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Markierung Satzspiegel">
            <a:extLst>
              <a:ext uri="{FF2B5EF4-FFF2-40B4-BE49-F238E27FC236}">
                <a16:creationId xmlns:a16="http://schemas.microsoft.com/office/drawing/2014/main" xmlns="" id="{F926B2AB-3434-4CF7-B888-FC469CE30371}"/>
              </a:ext>
            </a:extLst>
          </p:cNvPr>
          <p:cNvCxnSpPr/>
          <p:nvPr userDrawn="1"/>
        </p:nvCxnSpPr>
        <p:spPr>
          <a:xfrm>
            <a:off x="11533188" y="-423428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arkierung Satzspiegel">
            <a:extLst>
              <a:ext uri="{FF2B5EF4-FFF2-40B4-BE49-F238E27FC236}">
                <a16:creationId xmlns:a16="http://schemas.microsoft.com/office/drawing/2014/main" xmlns="" id="{29672BE3-4F55-4DDA-9184-2C1AA122D08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76708" y="188280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arkierung Satzspiegel">
            <a:extLst>
              <a:ext uri="{FF2B5EF4-FFF2-40B4-BE49-F238E27FC236}">
                <a16:creationId xmlns:a16="http://schemas.microsoft.com/office/drawing/2014/main" xmlns="" id="{0C1ECD79-34E6-4B80-8804-9EF66B7068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76708" y="1340805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arkierung Satzspiegel">
            <a:extLst>
              <a:ext uri="{FF2B5EF4-FFF2-40B4-BE49-F238E27FC236}">
                <a16:creationId xmlns:a16="http://schemas.microsoft.com/office/drawing/2014/main" xmlns="" id="{91B74DE1-2468-4A55-B8E1-C83ED6E21D4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76708" y="1485268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arkierung Satzspiegel">
            <a:extLst>
              <a:ext uri="{FF2B5EF4-FFF2-40B4-BE49-F238E27FC236}">
                <a16:creationId xmlns:a16="http://schemas.microsoft.com/office/drawing/2014/main" xmlns="" id="{E4B080BC-7173-43F3-AE50-D838B4C407C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76708" y="5952571"/>
            <a:ext cx="0" cy="3600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Hintergrund-Grafik">
            <a:extLst>
              <a:ext uri="{FF2B5EF4-FFF2-40B4-BE49-F238E27FC236}">
                <a16:creationId xmlns:a16="http://schemas.microsoft.com/office/drawing/2014/main" xmlns="" id="{9798D208-3728-4BB3-88A4-A98A1A467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8"/>
          <a:stretch/>
        </p:blipFill>
        <p:spPr>
          <a:xfrm>
            <a:off x="0" y="6415548"/>
            <a:ext cx="12192000" cy="442452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xmlns="" id="{CCBC628C-1165-4E8F-9674-5EDC5B9F1FA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04" y="6488168"/>
            <a:ext cx="1106700" cy="316800"/>
          </a:xfrm>
          <a:prstGeom prst="rect">
            <a:avLst/>
          </a:prstGeom>
        </p:spPr>
      </p:pic>
      <p:sp>
        <p:nvSpPr>
          <p:cNvPr id="5" name="Fußzeilenplatzhalter">
            <a:extLst>
              <a:ext uri="{FF2B5EF4-FFF2-40B4-BE49-F238E27FC236}">
                <a16:creationId xmlns:a16="http://schemas.microsoft.com/office/drawing/2014/main" xmlns="" id="{C6BCF0A0-CF4A-4CFD-AA0E-60680279F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1704" y="6561372"/>
            <a:ext cx="53285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Foliennummer und Fusszeilentext ein-/ausschalten über Einfügen -&gt; Kopf- und Fusszeile</a:t>
            </a:r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xmlns="" id="{762B1B93-9A3E-4B86-870A-A4564B8AC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800" y="6561372"/>
            <a:ext cx="612648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823EED79-10A6-46F3-BD2B-5D8184216B5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xmlns="" id="{5858516D-7DF3-483C-98C2-C31C357E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801" y="1672903"/>
            <a:ext cx="11018388" cy="44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">
            <a:extLst>
              <a:ext uri="{FF2B5EF4-FFF2-40B4-BE49-F238E27FC236}">
                <a16:creationId xmlns:a16="http://schemas.microsoft.com/office/drawing/2014/main" xmlns="" id="{7BB8AB8C-E8D7-460C-B46A-A97454D6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385200"/>
            <a:ext cx="11018388" cy="8475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40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4" r:id="rId11"/>
    <p:sldLayoutId id="2147483655" r:id="rId12"/>
    <p:sldLayoutId id="2147483668" r:id="rId13"/>
    <p:sldLayoutId id="21474836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buFont typeface="Calibri" panose="020F0502020204030204" pitchFamily="34" charset="0"/>
        <a:buChar char="​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Calibri" panose="020F0502020204030204" pitchFamily="34" charset="0"/>
        <a:buChar char="​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​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pos="7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h/url?sa=i&amp;rct=j&amp;q=&amp;esrc=s&amp;source=images&amp;cd=&amp;cad=rja&amp;uact=8&amp;ved=0ahUKEwiut77-sLvXAhVEDewKHSYGAfkQjRwIBw&amp;url=https://www.homeandsmart.de/bilder/bildergalerie-ifttt-philips-hue&amp;psig=AOvVaw0Y0h8ombzxdMNHF4RiGlQ8&amp;ust=151065670071503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h/url?sa=i&amp;rct=j&amp;q=&amp;esrc=s&amp;source=images&amp;cd=&amp;cad=rja&amp;uact=8&amp;ved=0ahUKEwiut77-sLvXAhVEDewKHSYGAfkQjRwIBw&amp;url=https://www.homeandsmart.de/bilder/bildergalerie-ifttt-philips-hue&amp;psig=AOvVaw0Y0h8ombzxdMNHF4RiGlQ8&amp;ust=151065670071503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Esther.indermaur@spitex-zuerich.ch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h/url?sa=i&amp;rct=j&amp;q=&amp;esrc=s&amp;source=images&amp;cd=&amp;cad=rja&amp;uact=8&amp;ved=2ahUKEwip_Lb7roTgAhULJ1AKHT7FD0gQjRx6BAgBEAU&amp;url=https://www.stylebook.de/fashion/dafuer-sind-die-seitlichen-loecher-in-den-chucks&amp;psig=AOvVaw1nr0nHz814kQN7ET2pjfGr&amp;ust=1548348803302833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hyperlink" Target="http://de.wikipedia.org/w/index.php?title=Datei:Logo_Stadt_Zuerich.svg&amp;filetimestamp=20090123113548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EFA3E850-6FDA-44EE-AA0D-94BB2C5A0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Esther Indermaur, Pflegeexpertin APN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xmlns="" id="{E8689EA7-8A36-4395-B514-6454F4BF2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859" y="5476162"/>
            <a:ext cx="7511429" cy="410265"/>
          </a:xfrm>
        </p:spPr>
        <p:txBody>
          <a:bodyPr/>
          <a:lstStyle/>
          <a:p>
            <a:r>
              <a:rPr lang="de-DE" dirty="0" smtClean="0"/>
              <a:t>RPK Sitzung vom 15.01.2020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7002424A-3378-45ED-B748-3E8CA008F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 smtClean="0"/>
              <a:t>Psychosoziale Pflege </a:t>
            </a:r>
            <a:br>
              <a:rPr lang="de-DE" sz="3200" dirty="0" smtClean="0"/>
            </a:br>
            <a:r>
              <a:rPr lang="de-DE" sz="3200" dirty="0" smtClean="0"/>
              <a:t>bei Spitex Zürich Limmat</a:t>
            </a:r>
            <a:endParaRPr lang="de-DE" sz="3200" dirty="0"/>
          </a:p>
        </p:txBody>
      </p:sp>
      <p:pic>
        <p:nvPicPr>
          <p:cNvPr id="21" name="irc_mi" descr="Bildergebnis für an türe klingeln">
            <a:hlinkClick r:id="rId2"/>
          </p:cNvPr>
          <p:cNvPicPr>
            <a:picLocks noGrp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 b="18596"/>
          <a:stretch>
            <a:fillRect/>
          </a:stretch>
        </p:blipFill>
        <p:spPr bwMode="auto">
          <a:xfrm>
            <a:off x="0" y="0"/>
            <a:ext cx="12192000" cy="4113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0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0" dirty="0">
                <a:solidFill>
                  <a:schemeClr val="tx1"/>
                </a:solidFill>
              </a:rPr>
              <a:t>Knüppel </a:t>
            </a:r>
            <a:r>
              <a:rPr lang="de-CH" b="0" dirty="0" err="1">
                <a:solidFill>
                  <a:schemeClr val="tx1"/>
                </a:solidFill>
              </a:rPr>
              <a:t>Lauener</a:t>
            </a:r>
            <a:r>
              <a:rPr lang="de-CH" b="0" dirty="0">
                <a:solidFill>
                  <a:schemeClr val="tx1"/>
                </a:solidFill>
              </a:rPr>
              <a:t>, S., Imhof, L., Indermaur, E., Rieder, E. und </a:t>
            </a:r>
            <a:r>
              <a:rPr lang="de-CH" b="0" dirty="0" err="1">
                <a:solidFill>
                  <a:schemeClr val="tx1"/>
                </a:solidFill>
              </a:rPr>
              <a:t>Wieber</a:t>
            </a:r>
            <a:r>
              <a:rPr lang="de-CH" b="0" dirty="0">
                <a:solidFill>
                  <a:schemeClr val="tx1"/>
                </a:solidFill>
              </a:rPr>
              <a:t>, F. (2019).</a:t>
            </a:r>
            <a:r>
              <a:rPr lang="de-CH" dirty="0">
                <a:solidFill>
                  <a:schemeClr val="tx1"/>
                </a:solidFill>
              </a:rPr>
              <a:t>Psychisch kranke Menschen zu Hause: Was braucht es? Eine Beschreibung des Versorgungsbedarfs von psychisch kranken Menschen durch die spitalexterne Pflege.</a:t>
            </a:r>
            <a:r>
              <a:rPr lang="de-CH" b="0" dirty="0">
                <a:solidFill>
                  <a:schemeClr val="tx1"/>
                </a:solidFill>
              </a:rPr>
              <a:t> Pflegewissenschaft 9/10-2019; 21. Jahrgang; </a:t>
            </a:r>
            <a:r>
              <a:rPr lang="de-CH" b="0" dirty="0" err="1">
                <a:solidFill>
                  <a:schemeClr val="tx1"/>
                </a:solidFill>
              </a:rPr>
              <a:t>hpsmdia</a:t>
            </a:r>
            <a:r>
              <a:rPr lang="de-CH" b="0" dirty="0">
                <a:solidFill>
                  <a:schemeClr val="tx1"/>
                </a:solidFill>
              </a:rPr>
              <a:t>; </a:t>
            </a:r>
            <a:r>
              <a:rPr lang="de-CH" b="0" dirty="0" err="1">
                <a:solidFill>
                  <a:schemeClr val="tx1"/>
                </a:solidFill>
              </a:rPr>
              <a:t>Hungen</a:t>
            </a:r>
            <a:endParaRPr lang="de-CH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Klientenstruktur</a:t>
            </a:r>
            <a:r>
              <a:rPr lang="de-CH" dirty="0" smtClean="0"/>
              <a:t> Psychosoziale Pflege – Studie 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E3D64A-1E0C-4460-AFFF-487D385FF0C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4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503661" y="800708"/>
            <a:ext cx="11029527" cy="5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2015: 917 </a:t>
            </a:r>
            <a:r>
              <a:rPr lang="de-CH" dirty="0" smtClean="0"/>
              <a:t>Patientendokumentationen:</a:t>
            </a:r>
          </a:p>
          <a:p>
            <a:r>
              <a:rPr lang="de-CH" dirty="0" smtClean="0"/>
              <a:t>Durchschnittsalter: 62.16 Jahre (SZL 53 Jahre)</a:t>
            </a:r>
          </a:p>
          <a:p>
            <a:r>
              <a:rPr lang="de-CH" dirty="0" smtClean="0"/>
              <a:t>65.5% Frauen</a:t>
            </a:r>
          </a:p>
          <a:p>
            <a:r>
              <a:rPr lang="de-CH" dirty="0" smtClean="0"/>
              <a:t>73.6% lebten alleine</a:t>
            </a:r>
          </a:p>
          <a:p>
            <a:r>
              <a:rPr lang="de-CH" dirty="0" smtClean="0"/>
              <a:t>35.4% Einweisung durch psychiatrische Kliniken</a:t>
            </a:r>
          </a:p>
          <a:p>
            <a:r>
              <a:rPr lang="de-CH" dirty="0" smtClean="0"/>
              <a:t>Häufigste Störungen</a:t>
            </a:r>
          </a:p>
          <a:p>
            <a:pPr lvl="1"/>
            <a:r>
              <a:rPr lang="de-CH" dirty="0" smtClean="0"/>
              <a:t>Psychiatrisch: Affektive Störungen bzw. Depression </a:t>
            </a:r>
          </a:p>
          <a:p>
            <a:pPr lvl="1"/>
            <a:r>
              <a:rPr lang="de-CH" dirty="0" smtClean="0"/>
              <a:t>Somatisch: Kardiovaskulären Krankheitsbilder </a:t>
            </a:r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</a:t>
            </a:r>
            <a:r>
              <a:rPr lang="de-CH" dirty="0" smtClean="0"/>
              <a:t>Studie I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E3D64A-1E0C-4460-AFFF-487D385FF0C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Ergebnisse Studie II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E3D64A-1E0C-4460-AFFF-487D385FF0C7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2541271" y="1176338"/>
          <a:ext cx="7467600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kument" r:id="rId3" imgW="5737673" imgH="4145440" progId="Word.Document.12">
                  <p:embed/>
                </p:oleObj>
              </mc:Choice>
              <mc:Fallback>
                <p:oleObj name="Dokument" r:id="rId3" imgW="5737673" imgH="4145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1271" y="1176338"/>
                        <a:ext cx="7467600" cy="538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lipse 8"/>
          <p:cNvSpPr/>
          <p:nvPr/>
        </p:nvSpPr>
        <p:spPr>
          <a:xfrm>
            <a:off x="5367867" y="3870325"/>
            <a:ext cx="377613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0" name="Ellipse 9"/>
          <p:cNvSpPr/>
          <p:nvPr/>
        </p:nvSpPr>
        <p:spPr>
          <a:xfrm>
            <a:off x="5452534" y="1978025"/>
            <a:ext cx="377613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1" name="Ellipse 10"/>
          <p:cNvSpPr/>
          <p:nvPr/>
        </p:nvSpPr>
        <p:spPr>
          <a:xfrm>
            <a:off x="5367866" y="5243776"/>
            <a:ext cx="3776133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08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CH" dirty="0"/>
              <a:t>53.9% Reduktion der sozialen Aktivitäten</a:t>
            </a:r>
          </a:p>
          <a:p>
            <a:r>
              <a:rPr lang="de-CH" dirty="0"/>
              <a:t>39.7% Konflikte oder Ärger mit Angehörigen oder Freunden</a:t>
            </a:r>
          </a:p>
          <a:p>
            <a:r>
              <a:rPr lang="de-CH" dirty="0"/>
              <a:t>54.3% Müdigkeit und verminderte Energie</a:t>
            </a:r>
          </a:p>
          <a:p>
            <a:r>
              <a:rPr lang="de-CH" dirty="0"/>
              <a:t>72.7% Instrumentellen Aktivitäten (Hausarbeiten, Verwaltung des Geldes, Medikamentenmanagement, Einkaufen)</a:t>
            </a:r>
          </a:p>
          <a:p>
            <a:r>
              <a:rPr lang="de-CH" dirty="0"/>
              <a:t>45.7 % Schmerzen</a:t>
            </a:r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</a:t>
            </a:r>
            <a:r>
              <a:rPr lang="de-CH" dirty="0" smtClean="0"/>
              <a:t>Studie – Pflegephänomene (RAI HC MDS)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9E3D64A-1E0C-4460-AFFF-487D385FF0C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9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Team Psychosoziale Pflege und Betreuung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22 Pflegefachpersonen HF, mind. 60%-Anstellung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1 Fachangestellter Gesundheit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2 Pflegeexpertinnen APN</a:t>
            </a:r>
          </a:p>
          <a:p>
            <a:pPr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4"/>
          <a:stretch/>
        </p:blipFill>
        <p:spPr>
          <a:xfrm>
            <a:off x="8976320" y="1808820"/>
            <a:ext cx="2736304" cy="35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Psychosoziale Pflege bei Spitex Zürich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altLang="de-DE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Psychosoziale Pflege zu Hause ist Alltagstraining. Der Schwerpunkt liegt in der Befähigung zu grösstmöglicher Selbständigkeit. </a:t>
            </a:r>
            <a:endParaRPr lang="de-CH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Klientinnen und Klienten ab 14 Jahren (aktuell bis 102 Jahre)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Individuelle pflegerische Begleitungen (von einmal monatlich bis mehrmals wöchentlich)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Interprofessionelle und integrierte Zusammenarbeit ist Voraussetzung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1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800" y="460441"/>
            <a:ext cx="11018388" cy="847555"/>
          </a:xfrm>
        </p:spPr>
        <p:txBody>
          <a:bodyPr/>
          <a:lstStyle/>
          <a:p>
            <a:r>
              <a:rPr lang="de-CH" dirty="0" err="1" smtClean="0"/>
              <a:t>Mind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Gap – gemeinsame Hausbesuche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3201" y="188640"/>
            <a:ext cx="2178431" cy="163382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7388" y="1689627"/>
            <a:ext cx="9253028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Entstanden als Zusammenarbeitsprojekt Spitex Zürich und </a:t>
            </a: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PPZ (im Rahmen der </a:t>
            </a:r>
            <a:r>
              <a:rPr lang="de-CH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Spitexstrategie</a:t>
            </a: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2022)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Gemeinsame Hausbesuche in desolaten Situationen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Anmeldung sowohl durch PPZ als auch durch Spitex möglich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Ergänzende Zusammenarbeit von Pflegefachpersonen (Spitex) und </a:t>
            </a:r>
            <a:r>
              <a:rPr lang="de-CH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PsychiaterInnen</a:t>
            </a: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(PPZ) sowie Sozialarbeitenden (PPZ)</a:t>
            </a:r>
          </a:p>
          <a:p>
            <a:pPr algn="l"/>
            <a:endParaRPr lang="de-C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Projekt wurde 2019 nach drei Jahren abgeschlossen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Zusammenarbeit bleibt bestehen</a:t>
            </a:r>
          </a:p>
          <a:p>
            <a:pPr marL="342900" indent="-342900" algn="l">
              <a:buFont typeface="Wingdings" panose="05000000000000000000" pitchFamily="2" charset="2"/>
              <a:buChar char="à"/>
            </a:pPr>
            <a:r>
              <a:rPr lang="de-CH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Mitarbeitende sehr motiviert, viele positive Verläufe</a:t>
            </a:r>
            <a:endParaRPr lang="de-C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Gruppenangebote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Ebenfalls aus Zusammenarbeitsprojekt «</a:t>
            </a:r>
            <a:r>
              <a:rPr lang="de-CH" b="0" dirty="0" err="1" smtClean="0"/>
              <a:t>mind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gap</a:t>
            </a:r>
            <a:r>
              <a:rPr lang="de-CH" b="0" dirty="0" smtClean="0"/>
              <a:t>» entstanden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Durchführung wöchentlich in Zusammenarbeit mit PPZ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Gruppenangebote für </a:t>
            </a:r>
            <a:r>
              <a:rPr lang="de-CH" b="0" dirty="0" err="1" smtClean="0"/>
              <a:t>KlientInnen</a:t>
            </a:r>
            <a:r>
              <a:rPr lang="de-CH" b="0" dirty="0" smtClean="0"/>
              <a:t> von Spitex/ PPZ, denen der Zugang zu bestehenden Angeboten in der Stadt verwehrt ist (aufgrund von Symptomen, Absprachefähigkeit, Konsum,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Finanzierung über Fonds der Spitex; Gruppenleitung PPZ finanziert über </a:t>
            </a:r>
            <a:r>
              <a:rPr lang="de-CH" b="0" dirty="0" err="1" smtClean="0"/>
              <a:t>Tarmed</a:t>
            </a:r>
            <a:endParaRPr lang="de-CH" b="0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5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Netz – dran bleiben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Für Menschen mit mutmasslichem Unterstützungsbedarf, die sich nicht  auf Behandlung einlassen können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Entstanden aus «</a:t>
            </a:r>
            <a:r>
              <a:rPr lang="de-CH" b="0" dirty="0" err="1" smtClean="0"/>
              <a:t>mind</a:t>
            </a:r>
            <a:r>
              <a:rPr lang="de-CH" b="0" dirty="0" smtClean="0"/>
              <a:t> </a:t>
            </a:r>
            <a:r>
              <a:rPr lang="de-CH" b="0" dirty="0" err="1" smtClean="0"/>
              <a:t>the</a:t>
            </a:r>
            <a:r>
              <a:rPr lang="de-CH" b="0" dirty="0" smtClean="0"/>
              <a:t> </a:t>
            </a:r>
            <a:r>
              <a:rPr lang="de-CH" b="0" dirty="0" err="1" smtClean="0"/>
              <a:t>gap</a:t>
            </a:r>
            <a:r>
              <a:rPr lang="de-CH" b="0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Bei Anmeldungen </a:t>
            </a:r>
            <a:r>
              <a:rPr lang="de-CH" b="0" dirty="0"/>
              <a:t>mit ausdrücklichem und nachvollziehbarem Hinweis auf Behandlungsbedürftigkeit des Betroffenen </a:t>
            </a:r>
            <a:br>
              <a:rPr lang="de-CH" b="0" dirty="0"/>
            </a:br>
            <a:r>
              <a:rPr lang="de-CH" b="0" dirty="0" smtClean="0"/>
              <a:t>(</a:t>
            </a:r>
            <a:r>
              <a:rPr lang="de-CH" b="0" dirty="0"/>
              <a:t>von niedergelassenem, behandelndem </a:t>
            </a:r>
            <a:r>
              <a:rPr lang="de-CH" b="0" dirty="0" smtClean="0"/>
              <a:t/>
            </a:r>
            <a:br>
              <a:rPr lang="de-CH" b="0" dirty="0" smtClean="0"/>
            </a:br>
            <a:r>
              <a:rPr lang="de-CH" b="0" dirty="0" smtClean="0"/>
              <a:t>Arzt/Psychiater</a:t>
            </a:r>
            <a:r>
              <a:rPr lang="de-CH" b="0" dirty="0"/>
              <a:t>/ Sozialarbeiter/Beistand oder Klinik) </a:t>
            </a:r>
            <a:endParaRPr lang="de-CH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5" name="irc_mi" descr="Bildergebnis für an türe klingeln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92" y="4041068"/>
            <a:ext cx="3060062" cy="2228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3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DFF9ED5-4953-4D3E-9913-2D6CEF77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43" y="1691850"/>
            <a:ext cx="6094185" cy="2385222"/>
          </a:xfrm>
        </p:spPr>
        <p:txBody>
          <a:bodyPr/>
          <a:lstStyle/>
          <a:p>
            <a:r>
              <a:rPr lang="de-DE" sz="5400" dirty="0"/>
              <a:t>Ihre Fragen beantworte </a:t>
            </a:r>
            <a:br>
              <a:rPr lang="de-DE" sz="5400" dirty="0"/>
            </a:br>
            <a:r>
              <a:rPr lang="de-DE" sz="5400" dirty="0"/>
              <a:t>ich gerne …</a:t>
            </a:r>
          </a:p>
        </p:txBody>
      </p:sp>
      <p:sp>
        <p:nvSpPr>
          <p:cNvPr id="15" name="Spitext Zürich">
            <a:extLst>
              <a:ext uri="{FF2B5EF4-FFF2-40B4-BE49-F238E27FC236}">
                <a16:creationId xmlns:a16="http://schemas.microsoft.com/office/drawing/2014/main" xmlns="" id="{9E2A3D23-7AA9-45B9-8881-E3ECBD718BFA}"/>
              </a:ext>
            </a:extLst>
          </p:cNvPr>
          <p:cNvSpPr txBox="1"/>
          <p:nvPr/>
        </p:nvSpPr>
        <p:spPr>
          <a:xfrm>
            <a:off x="5654442" y="5061726"/>
            <a:ext cx="559012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>
                <a:solidFill>
                  <a:srgbClr val="00843E"/>
                </a:solidFill>
                <a:latin typeface="+mn-lt"/>
                <a:cs typeface="Arial" panose="020B0604020202020204" pitchFamily="34" charset="0"/>
              </a:rPr>
              <a:t>Spitex Zürich </a:t>
            </a:r>
            <a:r>
              <a:rPr lang="de-CH" b="1" dirty="0" smtClean="0">
                <a:solidFill>
                  <a:srgbClr val="00843E"/>
                </a:solidFill>
                <a:latin typeface="+mn-lt"/>
                <a:cs typeface="Arial" panose="020B0604020202020204" pitchFamily="34" charset="0"/>
              </a:rPr>
              <a:t>Limmat</a:t>
            </a:r>
          </a:p>
          <a:p>
            <a:endParaRPr lang="de-DE" b="1" dirty="0" smtClean="0">
              <a:latin typeface="+mn-lt"/>
            </a:endParaRPr>
          </a:p>
          <a:p>
            <a:r>
              <a:rPr lang="de-DE" b="1" dirty="0">
                <a:hlinkClick r:id="rId2"/>
              </a:rPr>
              <a:t>e</a:t>
            </a:r>
            <a:r>
              <a:rPr lang="de-DE" b="1" dirty="0" smtClean="0">
                <a:hlinkClick r:id="rId2"/>
              </a:rPr>
              <a:t>sther.indermaur@spitex-zuerich.ch</a:t>
            </a:r>
            <a:r>
              <a:rPr lang="de-DE" b="1" dirty="0" smtClean="0"/>
              <a:t> </a:t>
            </a:r>
            <a:endParaRPr lang="de-DE" b="1" dirty="0">
              <a:latin typeface="+mn-lt"/>
            </a:endParaRPr>
          </a:p>
        </p:txBody>
      </p:sp>
      <p:sp>
        <p:nvSpPr>
          <p:cNvPr id="16" name="Textplatzhalter Referentename">
            <a:extLst>
              <a:ext uri="{FF2B5EF4-FFF2-40B4-BE49-F238E27FC236}">
                <a16:creationId xmlns:a16="http://schemas.microsoft.com/office/drawing/2014/main" xmlns="" id="{0100A588-0DE6-4439-B892-44B06E6FD3A7}"/>
              </a:ext>
            </a:extLst>
          </p:cNvPr>
          <p:cNvSpPr txBox="1">
            <a:spLocks/>
          </p:cNvSpPr>
          <p:nvPr/>
        </p:nvSpPr>
        <p:spPr>
          <a:xfrm>
            <a:off x="5654443" y="4719284"/>
            <a:ext cx="4851400" cy="325845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Font typeface="Calibri" panose="020F0502020204030204" pitchFamily="34" charset="0"/>
              <a:buChar char="​"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Char char="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anose="020F0502020204030204" pitchFamily="34" charset="0"/>
              <a:buChar char="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Esther Indermaur </a:t>
            </a:r>
            <a:endParaRPr lang="de-DE" dirty="0"/>
          </a:p>
        </p:txBody>
      </p:sp>
      <p:pic>
        <p:nvPicPr>
          <p:cNvPr id="8" name="Bildplatzhalter 4">
            <a:extLst>
              <a:ext uri="{FF2B5EF4-FFF2-40B4-BE49-F238E27FC236}">
                <a16:creationId xmlns:a16="http://schemas.microsoft.com/office/drawing/2014/main" xmlns="" id="{DC981E98-0B7B-4B8F-A826-F4CB650AC3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32400" cy="6858000"/>
          </a:xfrm>
        </p:spPr>
      </p:pic>
    </p:spTree>
    <p:extLst>
      <p:ext uri="{BB962C8B-B14F-4D97-AF65-F5344CB8AC3E}">
        <p14:creationId xmlns:p14="http://schemas.microsoft.com/office/powerpoint/2010/main" val="2574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Generelle Informationen zu Spitex Zürich und Spitex Zürich Limmat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D3F608C-914F-46CC-BB2D-B9D120D8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4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Tarife</a:t>
            </a:r>
            <a:r>
              <a:rPr lang="de-CH" dirty="0" smtClean="0">
                <a:solidFill>
                  <a:srgbClr val="002060"/>
                </a:solidFill>
              </a:rPr>
              <a:t> </a:t>
            </a:r>
            <a:r>
              <a:rPr lang="de-CH" dirty="0"/>
              <a:t>und Kostensatz 2018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474797"/>
              </p:ext>
            </p:extLst>
          </p:nvPr>
        </p:nvGraphicFramePr>
        <p:xfrm>
          <a:off x="514350" y="1673225"/>
          <a:ext cx="8281949" cy="356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6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70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KLV-Leistung</a:t>
                      </a:r>
                      <a:endParaRPr lang="de-CH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Kostenansatz Stadt</a:t>
                      </a:r>
                      <a:endParaRPr lang="de-CH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Kundentarif</a:t>
                      </a:r>
                      <a:endParaRPr lang="de-CH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5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KLV-Leistung</a:t>
                      </a:r>
                      <a:endParaRPr lang="de-CH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Langzeitpflege / AÜP</a:t>
                      </a:r>
                      <a:endParaRPr lang="de-CH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Langzeitpflege / AÜP</a:t>
                      </a:r>
                      <a:endParaRPr lang="de-CH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5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 &amp; Abklärung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162.40 / 121.20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79.80 / 54.55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5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Behandlungspflege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155.40 / 119.25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65.40 / 53.65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5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Grundpflege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140.40 / 105.60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54.60 / 47.50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5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Patientenbeteiligung pro Tag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CHF 8.--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  8.--  /  keine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5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Franchise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10%  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5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KLV-Leistungen</a:t>
                      </a:r>
                      <a:endParaRPr lang="de-CH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>
                    <a:solidFill>
                      <a:srgbClr val="CCD0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>
                    <a:solidFill>
                      <a:srgbClr val="CCD0D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>
                    <a:solidFill>
                      <a:srgbClr val="CCD0DB"/>
                    </a:solidFill>
                  </a:tcPr>
                </a:tc>
              </a:tr>
              <a:tr h="5731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Einkommens- und Vermögensabhängig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CHF</a:t>
                      </a:r>
                      <a:r>
                        <a:rPr lang="de-CH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85.60 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31.– bis 44.--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</a:tr>
            </a:tbl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AA043F5-99C1-4AFB-BB88-C66A37EAF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2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Kundentarife</a:t>
            </a:r>
            <a:r>
              <a:rPr lang="de-CH" dirty="0" smtClean="0"/>
              <a:t> pro Stunde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846333"/>
              </p:ext>
            </p:extLst>
          </p:nvPr>
        </p:nvGraphicFramePr>
        <p:xfrm>
          <a:off x="514350" y="1673225"/>
          <a:ext cx="8822010" cy="269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6006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CH" sz="2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Hauswirtschaftliche Spitex-Leistungen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CH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(abhängig vom steuerbaren Jahreseinkommen)</a:t>
                      </a:r>
                      <a:endParaRPr lang="de-CH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 hMerge="1">
                  <a:txBody>
                    <a:bodyPr/>
                    <a:lstStyle/>
                    <a:p>
                      <a:pPr algn="r"/>
                      <a:endParaRPr lang="de-CH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 CHF 40’000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31.– pro Stunde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 CHF 40’001 bis 60’000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33.– pro Stunde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von CHF 60’001 bis 80’000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38.– pro Stunde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4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 CHF 80’000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CHF 44.– pro Stunde</a:t>
                      </a:r>
                      <a:endParaRPr lang="de-C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AA043F5-99C1-4AFB-BB88-C66A37EAF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16546" y="4576988"/>
            <a:ext cx="36518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600" dirty="0" smtClean="0"/>
              <a:t>Weitere Details dazu in der Tarifordnung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8267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Für wen bieten wir Pflege? 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431967"/>
            <a:ext cx="2095019" cy="209501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61" y="2431967"/>
            <a:ext cx="2095019" cy="209501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21" y="2431967"/>
            <a:ext cx="2095019" cy="20950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82" y="2431967"/>
            <a:ext cx="2095019" cy="209501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524001" y="4691910"/>
            <a:ext cx="2095019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62" dirty="0"/>
              <a:t>Hans Maier, 55 J,</a:t>
            </a:r>
          </a:p>
          <a:p>
            <a:r>
              <a:rPr lang="de-CH" sz="1662" dirty="0"/>
              <a:t>Flugsicherungs-beamter, verwitwet</a:t>
            </a:r>
          </a:p>
          <a:p>
            <a:endParaRPr lang="de-CH" sz="1662" dirty="0"/>
          </a:p>
        </p:txBody>
      </p:sp>
      <p:sp>
        <p:nvSpPr>
          <p:cNvPr id="17" name="Textfeld 16"/>
          <p:cNvSpPr txBox="1"/>
          <p:nvPr/>
        </p:nvSpPr>
        <p:spPr>
          <a:xfrm>
            <a:off x="3878446" y="4691911"/>
            <a:ext cx="2095019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62" dirty="0"/>
              <a:t>Yasemin Rustemi, 33 J, Mutter, verheiratet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232892" y="4691911"/>
            <a:ext cx="2095019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62" dirty="0"/>
              <a:t>Karl Huber, 81 J, pensioniert,  verheiratet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587338" y="4691911"/>
            <a:ext cx="2095019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62" dirty="0"/>
              <a:t>Bea Heim, 51 J, IV-Rentnerin,  alleinstehend </a:t>
            </a:r>
          </a:p>
        </p:txBody>
      </p:sp>
    </p:spTree>
    <p:extLst>
      <p:ext uri="{BB962C8B-B14F-4D97-AF65-F5344CB8AC3E}">
        <p14:creationId xmlns:p14="http://schemas.microsoft.com/office/powerpoint/2010/main" val="23606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Hans Maier, 57 Jahre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verwitwet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Flugsicherungsfachmann, frühpensioniert seit 2 Jahren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Finanziell unabhängig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Anmeldung durch Hausarzt wegen steigendem Alkoholkonsum und Depression</a:t>
            </a:r>
          </a:p>
          <a:p>
            <a:pPr>
              <a:buNone/>
            </a:pPr>
            <a:endParaRPr lang="de-CH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Wöchentliche Bezugspersonengespräche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Aufbau einer sinnstiftenden Tagesstruktur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Förderung sozialer Inklusion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Aktuell: Thema kontrolliertes Trinken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 smtClean="0"/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endParaRPr lang="de-CH" dirty="0" smtClean="0"/>
          </a:p>
          <a:p>
            <a:pPr>
              <a:buFont typeface="Arial" panose="020B0604020202020204" pitchFamily="34" charset="0"/>
              <a:buChar char="•"/>
            </a:pPr>
            <a:endParaRPr lang="de-CH" i="1" dirty="0" smtClean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54" y="4625442"/>
            <a:ext cx="3582547" cy="19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Yasemin Rustemi, 32 Jahre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47853" y="969651"/>
            <a:ext cx="7836877" cy="494903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Verheiratet, Ehemann voll arbeitstätig, Migrationshintergrund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Mutter seit 3 Monaten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Wenig familiäre Unterstützung, kein tragfähiges soziales Netz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Anmeldung durch Klientin selbst in Rücksprache mit Hebamme und Hausärztin</a:t>
            </a:r>
          </a:p>
          <a:p>
            <a:endParaRPr lang="de-CH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Wöchentlich zwei Bezugspersonengespräche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Befindlichkeit klären, Möglichkeiten der </a:t>
            </a:r>
            <a:br>
              <a:rPr lang="de-CH" sz="1800" i="1" dirty="0"/>
            </a:br>
            <a:r>
              <a:rPr lang="de-CH" sz="1800" i="1" dirty="0"/>
              <a:t>Einflussnahme  thematisieren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Achtsamkeitstraining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Training sozialer Kompetenzen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Aktuell: Zugehörigkeit und Austausch </a:t>
            </a:r>
            <a:br>
              <a:rPr lang="de-CH" sz="1800" i="1" dirty="0"/>
            </a:br>
            <a:r>
              <a:rPr lang="de-CH" sz="1800" i="1" dirty="0"/>
              <a:t>mit Peer-Groups fördern</a:t>
            </a:r>
          </a:p>
          <a:p>
            <a:pPr>
              <a:buFont typeface="Arial" panose="020B0604020202020204" pitchFamily="34" charset="0"/>
              <a:buChar char="•"/>
            </a:pPr>
            <a:endParaRPr lang="de-CH" i="1" dirty="0" smtClean="0"/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04" y="4431013"/>
            <a:ext cx="3508497" cy="2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Karl Huber, 81 Jahre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1" y="1169058"/>
            <a:ext cx="7836877" cy="498516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Verheiratet, Ehefrau 76 Jahre, gesund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Enger Kontakt zu zwei Töchtern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Demenz-Diagnose nach stationärer Depressions-Behandlung, bisher erste Veränderungen im Alltag spürbar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Anmeldung durch psychiatrische Klinik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Wöchentliche Bezugspersonengespräche vor Ort + telefonische Beratung der Ehefrau bei Bedarf + 2x wöchentlich Spitex-Einsätze für Medikamente und Körperpflege-Unterstützung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Beziehungsarbeit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Umgang mit Verlusten thematisieren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Angehörigengespräche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Aktuell: Möglichkeiten positiver </a:t>
            </a:r>
            <a:br>
              <a:rPr lang="de-CH" sz="1800" i="1" dirty="0"/>
            </a:br>
            <a:r>
              <a:rPr lang="de-CH" sz="1800" i="1" dirty="0"/>
              <a:t>Erlebnisse planen und fördern </a:t>
            </a:r>
          </a:p>
          <a:p>
            <a:endParaRPr lang="de-CH" i="1" dirty="0" smtClean="0"/>
          </a:p>
          <a:p>
            <a:pPr>
              <a:buFont typeface="Arial" panose="020B0604020202020204" pitchFamily="34" charset="0"/>
              <a:buChar char="•"/>
            </a:pPr>
            <a:endParaRPr lang="de-CH" i="1" dirty="0" smtClean="0"/>
          </a:p>
          <a:p>
            <a:pPr>
              <a:buFont typeface="Arial" panose="020B0604020202020204" pitchFamily="34" charset="0"/>
              <a:buChar char="•"/>
            </a:pPr>
            <a:endParaRPr lang="de-CH" i="1" dirty="0" smtClean="0"/>
          </a:p>
          <a:p>
            <a:pPr>
              <a:buFont typeface="Arial" panose="020B0604020202020204" pitchFamily="34" charset="0"/>
              <a:buChar char="•"/>
            </a:pPr>
            <a:endParaRPr lang="de-CH" i="1" dirty="0" smtClean="0"/>
          </a:p>
          <a:p>
            <a:pPr>
              <a:buFont typeface="Arial" panose="020B0604020202020204" pitchFamily="34" charset="0"/>
              <a:buChar char="•"/>
            </a:pPr>
            <a:endParaRPr lang="de-CH" i="1" dirty="0"/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56" y="4558972"/>
            <a:ext cx="3789144" cy="21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Bea Heim, 51 Jahre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041397" y="1235527"/>
            <a:ext cx="7836877" cy="46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Alleinstehend, IV-Rentnerin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Chronische Schmerzen (Gesicht, Schulter); </a:t>
            </a:r>
            <a:r>
              <a:rPr lang="de-CH" sz="1800" dirty="0" err="1"/>
              <a:t>rez</a:t>
            </a:r>
            <a:r>
              <a:rPr lang="de-CH" sz="1800" dirty="0"/>
              <a:t>. 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Wenig Tagesstruktur, starke Erschöpfung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Anmeldung durch Psychiaterin zur Aktivitätsförderung</a:t>
            </a:r>
          </a:p>
          <a:p>
            <a:pPr marL="0" indent="0"/>
            <a:endParaRPr lang="de-CH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Seit 4 Jahren Einsätze, zurzeit alle zwei Wochen Bezugspersonen-gespräch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Gemeinsame Wochenplanung, </a:t>
            </a:r>
            <a:br>
              <a:rPr lang="de-CH" sz="1800" i="1" dirty="0"/>
            </a:br>
            <a:r>
              <a:rPr lang="de-CH" sz="1800" i="1" dirty="0"/>
              <a:t>Vorbesprechen anstehender Termine/ Aufgaben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Möglichkeiten sozialer Inklusion thematisieren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Entspannungsübungen zeigen/ üben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i="1" dirty="0"/>
              <a:t>Aktuell: Psychoedukation und Krisenpläne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1846" i="1" dirty="0"/>
          </a:p>
          <a:p>
            <a:pPr>
              <a:buFont typeface="Arial" panose="020B0604020202020204" pitchFamily="34" charset="0"/>
              <a:buChar char="•"/>
            </a:pPr>
            <a:endParaRPr lang="de-CH" sz="1846" i="1" dirty="0"/>
          </a:p>
          <a:p>
            <a:pPr>
              <a:buFont typeface="Arial" panose="020B0604020202020204" pitchFamily="34" charset="0"/>
              <a:buChar char="•"/>
            </a:pPr>
            <a:endParaRPr lang="de-CH" sz="1846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11627" b="5239"/>
          <a:stretch/>
        </p:blipFill>
        <p:spPr>
          <a:xfrm>
            <a:off x="7689649" y="4636860"/>
            <a:ext cx="3048453" cy="19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Juri </a:t>
            </a:r>
            <a:r>
              <a:rPr lang="de-CH" dirty="0" err="1" smtClean="0"/>
              <a:t>Siminovic</a:t>
            </a:r>
            <a:r>
              <a:rPr lang="de-CH" dirty="0" smtClean="0"/>
              <a:t>, 17 Jahre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Arial" pitchFamily="34" charset="0"/>
                <a:cs typeface="Arial" pitchFamily="34" charset="0"/>
              </a:rPr>
              <a:t>Wohnt mit alleinerziehender Mutter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Arial" pitchFamily="34" charset="0"/>
                <a:cs typeface="Arial" pitchFamily="34" charset="0"/>
              </a:rPr>
              <a:t>1. Lehrjahr KV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Arial" pitchFamily="34" charset="0"/>
                <a:cs typeface="Arial" pitchFamily="34" charset="0"/>
              </a:rPr>
              <a:t>THC-Konsum, Depression, Angstzustände, gewaltbeladenes Gedankenkreisen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dirty="0">
                <a:latin typeface="Arial" pitchFamily="34" charset="0"/>
                <a:cs typeface="Arial" pitchFamily="34" charset="0"/>
              </a:rPr>
              <a:t>Anmeldung durch Psychiater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sz="180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i="1" dirty="0">
                <a:latin typeface="Arial" pitchFamily="34" charset="0"/>
                <a:cs typeface="Arial" pitchFamily="34" charset="0"/>
              </a:rPr>
              <a:t>Umgang mit Angst und Gedankenkreisen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i="1" dirty="0">
                <a:latin typeface="Arial" pitchFamily="34" charset="0"/>
                <a:cs typeface="Arial" pitchFamily="34" charset="0"/>
              </a:rPr>
              <a:t>Aufbau Tagesstruktur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i="1" dirty="0">
                <a:latin typeface="Arial" pitchFamily="34" charset="0"/>
                <a:cs typeface="Arial" pitchFamily="34" charset="0"/>
              </a:rPr>
              <a:t>Entscheidungsfindung bezüglich </a:t>
            </a:r>
            <a:br>
              <a:rPr lang="de-CH" sz="1800" i="1" dirty="0">
                <a:latin typeface="Arial" pitchFamily="34" charset="0"/>
                <a:cs typeface="Arial" pitchFamily="34" charset="0"/>
              </a:rPr>
            </a:br>
            <a:r>
              <a:rPr lang="de-CH" sz="1800" i="1" dirty="0">
                <a:latin typeface="Arial" pitchFamily="34" charset="0"/>
                <a:cs typeface="Arial" pitchFamily="34" charset="0"/>
              </a:rPr>
              <a:t>Zukunft/Lehre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i="1" dirty="0">
                <a:latin typeface="Arial" pitchFamily="34" charset="0"/>
                <a:cs typeface="Arial" pitchFamily="34" charset="0"/>
              </a:rPr>
              <a:t>Viel Vernetzungs- und Koordinationsarbeit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800" i="1" dirty="0">
                <a:latin typeface="Arial" pitchFamily="34" charset="0"/>
                <a:cs typeface="Arial" pitchFamily="34" charset="0"/>
              </a:rPr>
              <a:t>Unterstützung im Selbstmanagement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de-CH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rc_mi" descr="Bildergebnis für chucks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42" y="4219732"/>
            <a:ext cx="3567659" cy="2413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3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Psychosoziale Pflege - Angebot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77800" algn="l"/>
              </a:tabLst>
            </a:pPr>
            <a:endParaRPr lang="de-CH" alt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77800" algn="l"/>
              </a:tabLst>
            </a:pPr>
            <a:endParaRPr lang="de-CH" alt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77800" algn="l"/>
              </a:tabLst>
            </a:pPr>
            <a:endParaRPr lang="de-CH" alt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77800" algn="l"/>
              </a:tabLst>
            </a:pPr>
            <a:endParaRPr lang="de-CH" alt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tabLst>
                <a:tab pos="177800" algn="l"/>
              </a:tabLst>
            </a:pPr>
            <a:r>
              <a:rPr lang="de-CH" alt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Psychosoziale Pflege zu Hause ist Alltagstraining. Der Schwerpunkt liegt in der Befähigung zu grösstmöglicher Selbständigkeit.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28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Grenzen psychosozialer Spitex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900" dirty="0"/>
              <a:t>Spitex ist eine freiwillige Leistung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900" dirty="0"/>
              <a:t>Die Situation (eine Pflegefachperson, alleine in der Wohnung des Betroffenen) erfordert Absprachesicherheit bezüglich Fremdgefährdung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900" dirty="0"/>
              <a:t>Psychosoziale Spitex kann keine Notfalleinsätze leisten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900" dirty="0"/>
              <a:t>Bei akuter Suizidalität leitet die Psychosoziale Spitex eine </a:t>
            </a:r>
            <a:r>
              <a:rPr lang="de-CH" sz="1900" dirty="0" err="1"/>
              <a:t>Hospitalisation</a:t>
            </a:r>
            <a:r>
              <a:rPr lang="de-CH" sz="1900" dirty="0"/>
              <a:t> 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900" dirty="0"/>
              <a:t>Psychosoziale Spitex ist eine Bedarfs- und keine Bedürfnis-orientierte Leistung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900" dirty="0"/>
              <a:t>Psychosoziale Pflege orientiert sich klar an KLV 7-Leistungen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900" dirty="0"/>
              <a:t>Psychosoziale Pflege und Ambulante Therapie sind ergänzend, aber kein Ersatz füreinander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2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5FDD56F-A037-490B-97B2-EDBF4B1A3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2DA0A86F-4396-4198-BD2B-E0EE641A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ist Spitex?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48B57231-8D0E-4B06-96FF-A921B4092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/>
              <a:t>Spitex setzt sich aus den Worten </a:t>
            </a:r>
            <a:br>
              <a:rPr lang="de-CH" dirty="0"/>
            </a:br>
            <a:r>
              <a:rPr lang="de-CH" sz="3200" dirty="0">
                <a:solidFill>
                  <a:schemeClr val="accent2"/>
                </a:solidFill>
              </a:rPr>
              <a:t>Spit</a:t>
            </a:r>
            <a:r>
              <a:rPr lang="de-CH" dirty="0"/>
              <a:t>al und </a:t>
            </a:r>
            <a:r>
              <a:rPr lang="de-CH" sz="3200" dirty="0">
                <a:solidFill>
                  <a:schemeClr val="accent2"/>
                </a:solidFill>
              </a:rPr>
              <a:t>ex</a:t>
            </a:r>
            <a:r>
              <a:rPr lang="de-CH" dirty="0"/>
              <a:t>tern zusammen</a:t>
            </a:r>
            <a:br>
              <a:rPr lang="de-CH" dirty="0"/>
            </a:br>
            <a:endParaRPr lang="de-CH" dirty="0"/>
          </a:p>
          <a:p>
            <a:pPr lvl="1"/>
            <a:r>
              <a:rPr lang="de-CH" dirty="0"/>
              <a:t>Der Name wurde nie geschützt und daher </a:t>
            </a:r>
            <a:br>
              <a:rPr lang="de-CH" dirty="0"/>
            </a:br>
            <a:r>
              <a:rPr lang="de-CH" dirty="0"/>
              <a:t>gibt es auch viele private Institutionen, </a:t>
            </a:r>
            <a:br>
              <a:rPr lang="de-CH" dirty="0"/>
            </a:br>
            <a:r>
              <a:rPr lang="de-CH" dirty="0"/>
              <a:t>welche den Namen Spitex verwenden.</a:t>
            </a:r>
          </a:p>
          <a:p>
            <a:endParaRPr lang="de-DE" dirty="0"/>
          </a:p>
        </p:txBody>
      </p:sp>
      <p:grpSp>
        <p:nvGrpSpPr>
          <p:cNvPr id="27" name="Gruppieren Kachellook">
            <a:extLst>
              <a:ext uri="{FF2B5EF4-FFF2-40B4-BE49-F238E27FC236}">
                <a16:creationId xmlns:a16="http://schemas.microsoft.com/office/drawing/2014/main" xmlns="" id="{9176AFD0-529B-48CE-88A3-B76B86ACE5F3}"/>
              </a:ext>
            </a:extLst>
          </p:cNvPr>
          <p:cNvGrpSpPr/>
          <p:nvPr/>
        </p:nvGrpSpPr>
        <p:grpSpPr>
          <a:xfrm>
            <a:off x="7958161" y="1664804"/>
            <a:ext cx="3580560" cy="3554348"/>
            <a:chOff x="8606594" y="1822871"/>
            <a:chExt cx="2736304" cy="2716274"/>
          </a:xfrm>
        </p:grpSpPr>
        <p:sp>
          <p:nvSpPr>
            <p:cNvPr id="28" name="Rechteck 1">
              <a:extLst>
                <a:ext uri="{FF2B5EF4-FFF2-40B4-BE49-F238E27FC236}">
                  <a16:creationId xmlns:a16="http://schemas.microsoft.com/office/drawing/2014/main" xmlns="" id="{54E3AF04-4E63-4E83-8C96-EF0B97E010C2}"/>
                </a:ext>
              </a:extLst>
            </p:cNvPr>
            <p:cNvSpPr/>
            <p:nvPr/>
          </p:nvSpPr>
          <p:spPr>
            <a:xfrm>
              <a:off x="8606594" y="1822871"/>
              <a:ext cx="1296144" cy="1296144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29" name="Rechteck 2">
              <a:extLst>
                <a:ext uri="{FF2B5EF4-FFF2-40B4-BE49-F238E27FC236}">
                  <a16:creationId xmlns:a16="http://schemas.microsoft.com/office/drawing/2014/main" xmlns="" id="{81ED3B50-0C0A-447C-8D9F-8DD97CE56242}"/>
                </a:ext>
              </a:extLst>
            </p:cNvPr>
            <p:cNvSpPr/>
            <p:nvPr/>
          </p:nvSpPr>
          <p:spPr>
            <a:xfrm>
              <a:off x="10046754" y="1822871"/>
              <a:ext cx="1296144" cy="1296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Bef>
                  <a:spcPct val="0"/>
                </a:spcBef>
              </a:pPr>
              <a:r>
                <a:rPr lang="de-CH" altLang="de-DE" sz="2000" dirty="0">
                  <a:latin typeface="Arial" panose="020B0604020202020204" pitchFamily="34" charset="0"/>
                </a:rPr>
                <a:t>Grund- und </a:t>
              </a:r>
              <a:r>
                <a:rPr lang="de-CH" altLang="de-DE" sz="2000" dirty="0" smtClean="0">
                  <a:latin typeface="Arial" panose="020B0604020202020204" pitchFamily="34" charset="0"/>
                </a:rPr>
                <a:t>Behandlungs-pflege</a:t>
              </a: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0" name="Rechteck 3">
              <a:extLst>
                <a:ext uri="{FF2B5EF4-FFF2-40B4-BE49-F238E27FC236}">
                  <a16:creationId xmlns:a16="http://schemas.microsoft.com/office/drawing/2014/main" xmlns="" id="{DB722297-EB0E-42AF-AF36-0E7F61BB0DF7}"/>
                </a:ext>
              </a:extLst>
            </p:cNvPr>
            <p:cNvSpPr/>
            <p:nvPr/>
          </p:nvSpPr>
          <p:spPr>
            <a:xfrm>
              <a:off x="8606594" y="3243001"/>
              <a:ext cx="1296144" cy="129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e-CH" altLang="de-DE" sz="2000" dirty="0">
                  <a:latin typeface="Arial" panose="020B0604020202020204" pitchFamily="34" charset="0"/>
                </a:rPr>
                <a:t>Haus-wirtschaft</a:t>
              </a:r>
              <a:endParaRPr lang="de-DE" sz="2000" dirty="0"/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14" t="-2118" r="17697" b="1860"/>
          <a:stretch/>
        </p:blipFill>
        <p:spPr>
          <a:xfrm>
            <a:off x="9836548" y="3465004"/>
            <a:ext cx="1696056" cy="17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Psychosoziale Spitex - Rahmenbedingungen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Anmeldung (durch Betroffene, An- und Zugehörige, behandelnde Ärztin, Psychiater, Klinik,...) </a:t>
            </a:r>
            <a:r>
              <a:rPr lang="de-CH" sz="1800" dirty="0">
                <a:sym typeface="Wingdings" panose="05000000000000000000" pitchFamily="2" charset="2"/>
              </a:rPr>
              <a:t> OPAN</a:t>
            </a:r>
            <a:endParaRPr lang="de-CH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Standardisierte, systematische Bedarfsabklärung vor Ort mit dem Betroffenen durch eine Pflegefachperson Psychiatrie (mit Anerkennung)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Die Psychosoziale Spitex kann nur mit einer ärztlichen Verordnung tätig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Die  Krankenkasse deckt (abzüglich 10% Selbstbeteiligung) die Kosten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Die Pflegefinanzierung schreibt vor, dass der/die Kundin,  zusätzlich zu der Selbstbeteiligung, pro Leistungstag max. CHF 8.- bezahlt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/>
              <a:t>Wichtig: Ergänzungsleistungen (EL) übernehmen sowohl die 10%, als auch die 8.- pro Tag Selbstbeteiligung</a:t>
            </a:r>
          </a:p>
        </p:txBody>
      </p:sp>
    </p:spTree>
    <p:extLst>
      <p:ext uri="{BB962C8B-B14F-4D97-AF65-F5344CB8AC3E}">
        <p14:creationId xmlns:p14="http://schemas.microsoft.com/office/powerpoint/2010/main" val="994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10" y="3312894"/>
            <a:ext cx="8264525" cy="1042987"/>
          </a:xfrm>
        </p:spPr>
        <p:txBody>
          <a:bodyPr/>
          <a:lstStyle/>
          <a:p>
            <a:r>
              <a:rPr lang="de-CH" dirty="0" smtClean="0"/>
              <a:t>Übergänge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5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Warum die Gestaltung so wichtig ist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Erhöhte </a:t>
            </a:r>
            <a:r>
              <a:rPr lang="de-CH" b="0" dirty="0" err="1" smtClean="0"/>
              <a:t>Rehospitalisationsraten</a:t>
            </a:r>
            <a:r>
              <a:rPr lang="de-CH" b="0" dirty="0" smtClean="0"/>
              <a:t>, wenn keine Nachbetreuung organisiert 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Vermehrt Suizide direkt nach </a:t>
            </a:r>
            <a:r>
              <a:rPr lang="de-CH" b="0" dirty="0"/>
              <a:t>dem Klinikaufenthalt (Leo, D. de, &amp; </a:t>
            </a:r>
            <a:r>
              <a:rPr lang="de-CH" b="0" dirty="0" err="1"/>
              <a:t>Sveticic</a:t>
            </a:r>
            <a:r>
              <a:rPr lang="de-CH" b="0" dirty="0"/>
              <a:t>, J. (2010</a:t>
            </a:r>
            <a:r>
              <a:rPr lang="de-CH" b="0" dirty="0" smtClean="0"/>
              <a:t>).</a:t>
            </a:r>
            <a:endParaRPr lang="de-CH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Vermehrt Konsumereignisse direkt nach Klinikaufenthalt (Lindenmeier)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/>
              <a:t>Kontaktaufnahme kann erschwert 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0" dirty="0" smtClean="0"/>
              <a:t>Menschen können durch die Maschen fallen</a:t>
            </a:r>
          </a:p>
        </p:txBody>
      </p:sp>
    </p:spTree>
    <p:extLst>
      <p:ext uri="{BB962C8B-B14F-4D97-AF65-F5344CB8AC3E}">
        <p14:creationId xmlns:p14="http://schemas.microsoft.com/office/powerpoint/2010/main" val="10362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Zwei Fallbeispiele – wie es nicht laufen sollte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Frau H., 69 Jahre, nach stationärem Aufenthalt wegen Depression</a:t>
            </a:r>
          </a:p>
          <a:p>
            <a:endParaRPr lang="de-CH" dirty="0"/>
          </a:p>
          <a:p>
            <a:r>
              <a:rPr lang="de-CH" dirty="0" smtClean="0"/>
              <a:t>Herr C., 43 Jahre, nach stationärer Krisenintervention wegen </a:t>
            </a:r>
            <a:r>
              <a:rPr lang="de-CH" dirty="0" err="1" smtClean="0"/>
              <a:t>katatonem</a:t>
            </a:r>
            <a:r>
              <a:rPr lang="de-CH" dirty="0" smtClean="0"/>
              <a:t> Zustandsbild bei Schizophrenie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0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9" name="Grafik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746" y="1563462"/>
            <a:ext cx="4791254" cy="457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de-DE" dirty="0"/>
              <a:t>Spitex Zürich – In Zürich </a:t>
            </a:r>
            <a:r>
              <a:rPr lang="de-CH" altLang="de-DE" dirty="0" err="1"/>
              <a:t>d</a:t>
            </a:r>
            <a:r>
              <a:rPr altLang="de-DE" dirty="0" err="1" smtClean="0"/>
              <a:t>aheim</a:t>
            </a:r>
            <a:endParaRPr altLang="de-DE" dirty="0"/>
          </a:p>
        </p:txBody>
      </p:sp>
      <p:sp>
        <p:nvSpPr>
          <p:cNvPr id="34" name="Flussdiagramm: Prozess 33">
            <a:hlinkClick r:id="" action="ppaction://noaction"/>
          </p:cNvPr>
          <p:cNvSpPr/>
          <p:nvPr/>
        </p:nvSpPr>
        <p:spPr>
          <a:xfrm>
            <a:off x="1524000" y="372747"/>
            <a:ext cx="494270" cy="104012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0" y="1655660"/>
            <a:ext cx="1714286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87" y="5024538"/>
            <a:ext cx="1731722" cy="540000"/>
          </a:xfrm>
          <a:prstGeom prst="rect">
            <a:avLst/>
          </a:prstGeom>
        </p:spPr>
      </p:pic>
      <p:grpSp>
        <p:nvGrpSpPr>
          <p:cNvPr id="9" name="Gruppieren Kachellook">
            <a:extLst>
              <a:ext uri="{FF2B5EF4-FFF2-40B4-BE49-F238E27FC236}">
                <a16:creationId xmlns:a16="http://schemas.microsoft.com/office/drawing/2014/main" xmlns="" id="{85E6F9FA-658A-4827-8EED-84F8537A1F7B}"/>
              </a:ext>
            </a:extLst>
          </p:cNvPr>
          <p:cNvGrpSpPr/>
          <p:nvPr/>
        </p:nvGrpSpPr>
        <p:grpSpPr>
          <a:xfrm>
            <a:off x="7958160" y="1664804"/>
            <a:ext cx="3586897" cy="3554348"/>
            <a:chOff x="8606594" y="1822871"/>
            <a:chExt cx="2741147" cy="2716274"/>
          </a:xfrm>
        </p:grpSpPr>
        <p:sp>
          <p:nvSpPr>
            <p:cNvPr id="10" name="Rechteck 1">
              <a:extLst>
                <a:ext uri="{FF2B5EF4-FFF2-40B4-BE49-F238E27FC236}">
                  <a16:creationId xmlns:a16="http://schemas.microsoft.com/office/drawing/2014/main" xmlns="" id="{752F986F-543A-49E1-826D-109300FC685C}"/>
                </a:ext>
              </a:extLst>
            </p:cNvPr>
            <p:cNvSpPr/>
            <p:nvPr/>
          </p:nvSpPr>
          <p:spPr>
            <a:xfrm>
              <a:off x="8606594" y="1822871"/>
              <a:ext cx="129614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de-DE" sz="1050" i="1" dirty="0">
                  <a:solidFill>
                    <a:schemeClr val="tx1"/>
                  </a:solidFill>
                </a:rPr>
                <a:t>Vorschlag:</a:t>
              </a:r>
              <a:br>
                <a:rPr lang="de-DE" sz="1050" i="1" dirty="0">
                  <a:solidFill>
                    <a:schemeClr val="tx1"/>
                  </a:solidFill>
                </a:rPr>
              </a:br>
              <a:r>
                <a:rPr lang="de-DE" sz="1050" i="1" dirty="0">
                  <a:solidFill>
                    <a:schemeClr val="tx1"/>
                  </a:solidFill>
                </a:rPr>
                <a:t>Hier evtl. passendes </a:t>
              </a:r>
              <a:br>
                <a:rPr lang="de-DE" sz="1050" i="1" dirty="0">
                  <a:solidFill>
                    <a:schemeClr val="tx1"/>
                  </a:solidFill>
                </a:rPr>
              </a:br>
              <a:r>
                <a:rPr lang="de-DE" sz="1050" i="1" dirty="0">
                  <a:solidFill>
                    <a:schemeClr val="tx1"/>
                  </a:solidFill>
                </a:rPr>
                <a:t>Foto einfügen</a:t>
              </a:r>
            </a:p>
          </p:txBody>
        </p:sp>
        <p:sp>
          <p:nvSpPr>
            <p:cNvPr id="11" name="Rechteck 2">
              <a:extLst>
                <a:ext uri="{FF2B5EF4-FFF2-40B4-BE49-F238E27FC236}">
                  <a16:creationId xmlns:a16="http://schemas.microsoft.com/office/drawing/2014/main" xmlns="" id="{7E857A7C-572A-4C30-A97D-F053F189208D}"/>
                </a:ext>
              </a:extLst>
            </p:cNvPr>
            <p:cNvSpPr/>
            <p:nvPr/>
          </p:nvSpPr>
          <p:spPr>
            <a:xfrm>
              <a:off x="10046754" y="1822871"/>
              <a:ext cx="1296144" cy="1296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spcBef>
                  <a:spcPct val="0"/>
                </a:spcBef>
              </a:pPr>
              <a:r>
                <a:rPr lang="de-CH" altLang="de-DE" sz="1600" dirty="0"/>
                <a:t>2 </a:t>
              </a:r>
              <a:r>
                <a:rPr lang="de-CH" altLang="de-DE" sz="1600" dirty="0" smtClean="0"/>
                <a:t>Geschäftsstellen Spitex Zürich </a:t>
              </a:r>
              <a:r>
                <a:rPr lang="de-CH" altLang="de-DE" sz="1600" dirty="0"/>
                <a:t>mit 14 Standorten</a:t>
              </a:r>
              <a:endParaRPr lang="de-CH" altLang="de-DE" sz="1600" dirty="0">
                <a:latin typeface="Arial" panose="020B0604020202020204" pitchFamily="34" charset="0"/>
              </a:endParaRPr>
            </a:p>
          </p:txBody>
        </p:sp>
        <p:sp>
          <p:nvSpPr>
            <p:cNvPr id="12" name="Rechteck 3">
              <a:extLst>
                <a:ext uri="{FF2B5EF4-FFF2-40B4-BE49-F238E27FC236}">
                  <a16:creationId xmlns:a16="http://schemas.microsoft.com/office/drawing/2014/main" xmlns="" id="{A0C4029E-AD22-4F05-B509-CD27AFC60E33}"/>
                </a:ext>
              </a:extLst>
            </p:cNvPr>
            <p:cNvSpPr/>
            <p:nvPr/>
          </p:nvSpPr>
          <p:spPr>
            <a:xfrm>
              <a:off x="8606594" y="3243001"/>
              <a:ext cx="1296144" cy="129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600" dirty="0" smtClean="0"/>
                <a:t>34 </a:t>
              </a:r>
              <a:r>
                <a:rPr lang="de-DE" sz="1600" dirty="0"/>
                <a:t>Siedlungen der Stiftung </a:t>
              </a:r>
              <a:r>
                <a:rPr lang="de-DE" sz="1600" dirty="0" smtClean="0"/>
                <a:t>Alterswohnungen der Stadt Zürich </a:t>
              </a:r>
              <a:r>
                <a:rPr lang="de-DE" sz="1600" dirty="0"/>
                <a:t>SAW </a:t>
              </a:r>
              <a:endParaRPr lang="de-DE" sz="2000" dirty="0"/>
            </a:p>
          </p:txBody>
        </p:sp>
        <p:sp>
          <p:nvSpPr>
            <p:cNvPr id="13" name="Rechteck 4">
              <a:extLst>
                <a:ext uri="{FF2B5EF4-FFF2-40B4-BE49-F238E27FC236}">
                  <a16:creationId xmlns:a16="http://schemas.microsoft.com/office/drawing/2014/main" xmlns="" id="{821FBE4E-DA0B-48CA-8471-BF261BCE7782}"/>
                </a:ext>
              </a:extLst>
            </p:cNvPr>
            <p:cNvSpPr/>
            <p:nvPr/>
          </p:nvSpPr>
          <p:spPr>
            <a:xfrm>
              <a:off x="10051597" y="3243001"/>
              <a:ext cx="129614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lvl="0" algn="ctr"/>
              <a:r>
                <a:rPr lang="de-DE" sz="1050" i="1" dirty="0">
                  <a:solidFill>
                    <a:prstClr val="black"/>
                  </a:solidFill>
                </a:rPr>
                <a:t>Vorschlag:</a:t>
              </a:r>
              <a:br>
                <a:rPr lang="de-DE" sz="1050" i="1" dirty="0">
                  <a:solidFill>
                    <a:prstClr val="black"/>
                  </a:solidFill>
                </a:rPr>
              </a:br>
              <a:r>
                <a:rPr lang="de-DE" sz="1050" i="1" dirty="0">
                  <a:solidFill>
                    <a:prstClr val="black"/>
                  </a:solidFill>
                </a:rPr>
                <a:t>Hier evtl. passendes </a:t>
              </a:r>
              <a:br>
                <a:rPr lang="de-DE" sz="1050" i="1" dirty="0">
                  <a:solidFill>
                    <a:prstClr val="black"/>
                  </a:solidFill>
                </a:rPr>
              </a:br>
              <a:r>
                <a:rPr lang="de-DE" sz="1050" i="1" dirty="0">
                  <a:solidFill>
                    <a:prstClr val="black"/>
                  </a:solidFill>
                </a:rPr>
                <a:t>Foto einfügen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62886749-81F6-4127-BE98-E48CF9609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/>
          <a:srcRect l="32802" t="-28"/>
          <a:stretch/>
        </p:blipFill>
        <p:spPr>
          <a:xfrm>
            <a:off x="7957256" y="1665289"/>
            <a:ext cx="1699200" cy="16885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-2119" r="21812" b="-1300"/>
          <a:stretch/>
        </p:blipFill>
        <p:spPr>
          <a:xfrm>
            <a:off x="9852941" y="3479952"/>
            <a:ext cx="1693225" cy="17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Finanzierung von KLV-Leistungen </a:t>
            </a:r>
            <a:br>
              <a:rPr lang="de-CH" altLang="de-DE" dirty="0"/>
            </a:br>
            <a:r>
              <a:rPr lang="de-CH" altLang="de-DE" dirty="0"/>
              <a:t>mit ärztlicher Verordnung</a:t>
            </a:r>
            <a:endParaRPr lang="de-CH" dirty="0"/>
          </a:p>
        </p:txBody>
      </p:sp>
      <p:pic>
        <p:nvPicPr>
          <p:cNvPr id="18" name="Inhaltsplatzhalter 10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74" y="3106700"/>
            <a:ext cx="4013200" cy="1149350"/>
          </a:xfrm>
          <a:prstGeom prst="rect">
            <a:avLst/>
          </a:prstGeom>
        </p:spPr>
      </p:pic>
      <p:grpSp>
        <p:nvGrpSpPr>
          <p:cNvPr id="6" name="Gruppieren 18"/>
          <p:cNvGrpSpPr>
            <a:grpSpLocks/>
          </p:cNvGrpSpPr>
          <p:nvPr/>
        </p:nvGrpSpPr>
        <p:grpSpPr bwMode="auto">
          <a:xfrm>
            <a:off x="523396" y="1520788"/>
            <a:ext cx="6076660" cy="936625"/>
            <a:chOff x="488950" y="1484313"/>
            <a:chExt cx="6192838" cy="936626"/>
          </a:xfrm>
          <a:solidFill>
            <a:schemeClr val="bg2"/>
          </a:solidFill>
        </p:grpSpPr>
        <p:sp>
          <p:nvSpPr>
            <p:cNvPr id="7" name="Richtungspfeil 6"/>
            <p:cNvSpPr/>
            <p:nvPr/>
          </p:nvSpPr>
          <p:spPr>
            <a:xfrm>
              <a:off x="488950" y="1484313"/>
              <a:ext cx="6192838" cy="93662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87538">
                <a:defRPr/>
              </a:pPr>
              <a:r>
                <a:rPr lang="de-C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Kunden/Versicherer</a:t>
              </a:r>
            </a:p>
          </p:txBody>
        </p:sp>
        <p:pic>
          <p:nvPicPr>
            <p:cNvPr id="9" name="Picture 18" descr="http://www.santesuisse.ch/datasheets/files/200111281620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38" y="1700213"/>
              <a:ext cx="1011237" cy="506412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</p:pic>
        <p:pic>
          <p:nvPicPr>
            <p:cNvPr id="10" name="Grafik 19" descr="klavierkundin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28" r="40308" b="11586"/>
            <a:stretch>
              <a:fillRect/>
            </a:stretch>
          </p:blipFill>
          <p:spPr bwMode="auto">
            <a:xfrm>
              <a:off x="590550" y="1557338"/>
              <a:ext cx="549275" cy="8223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1" name="Gruppieren 27"/>
          <p:cNvGrpSpPr>
            <a:grpSpLocks/>
          </p:cNvGrpSpPr>
          <p:nvPr/>
        </p:nvGrpSpPr>
        <p:grpSpPr bwMode="auto">
          <a:xfrm>
            <a:off x="523396" y="3213063"/>
            <a:ext cx="6075102" cy="936625"/>
            <a:chOff x="488504" y="3176972"/>
            <a:chExt cx="6192242" cy="936575"/>
          </a:xfrm>
          <a:solidFill>
            <a:schemeClr val="bg2"/>
          </a:solidFill>
        </p:grpSpPr>
        <p:sp>
          <p:nvSpPr>
            <p:cNvPr id="12" name="Richtungspfeil 11"/>
            <p:cNvSpPr/>
            <p:nvPr/>
          </p:nvSpPr>
          <p:spPr>
            <a:xfrm>
              <a:off x="488504" y="3176972"/>
              <a:ext cx="6192242" cy="93657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87538">
                <a:defRPr/>
              </a:pPr>
              <a:r>
                <a:rPr lang="de-C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Öffentliche Hand</a:t>
              </a:r>
            </a:p>
          </p:txBody>
        </p:sp>
        <p:pic>
          <p:nvPicPr>
            <p:cNvPr id="13" name="Picture 2" descr="http://upload.wikimedia.org/wikipedia/commons/thumb/f/f5/Logo_Stadt_Zuerich.svg/220px-Logo_Stadt_Zuerich.svg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12" y="3212976"/>
              <a:ext cx="1202080" cy="84696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4" name="Gruppieren 28"/>
          <p:cNvGrpSpPr>
            <a:grpSpLocks/>
          </p:cNvGrpSpPr>
          <p:nvPr/>
        </p:nvGrpSpPr>
        <p:grpSpPr bwMode="auto">
          <a:xfrm>
            <a:off x="523396" y="4905338"/>
            <a:ext cx="6075102" cy="936625"/>
            <a:chOff x="488504" y="4869160"/>
            <a:chExt cx="6192242" cy="936575"/>
          </a:xfrm>
          <a:solidFill>
            <a:schemeClr val="bg1">
              <a:lumMod val="75000"/>
            </a:schemeClr>
          </a:solidFill>
        </p:grpSpPr>
        <p:sp>
          <p:nvSpPr>
            <p:cNvPr id="15" name="Richtungspfeil 14"/>
            <p:cNvSpPr/>
            <p:nvPr/>
          </p:nvSpPr>
          <p:spPr>
            <a:xfrm>
              <a:off x="488504" y="4869160"/>
              <a:ext cx="6192242" cy="936575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87538">
                <a:defRPr/>
              </a:pPr>
              <a:r>
                <a:rPr lang="de-C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Weitere z.B. </a:t>
              </a:r>
              <a:br>
                <a:rPr lang="de-C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CH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Ergänzungsleistungen</a:t>
              </a:r>
            </a:p>
          </p:txBody>
        </p:sp>
        <p:pic>
          <p:nvPicPr>
            <p:cNvPr id="16" name="Picture 1047" descr="j04224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92" y="4941168"/>
              <a:ext cx="1192088" cy="7954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0AC59C47-32D0-4E63-8DCA-A4C7D7C07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1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Zahlen und Fakten zu Spitex Zürich </a:t>
            </a:r>
            <a:r>
              <a:rPr lang="de-CH" dirty="0" smtClean="0"/>
              <a:t>2017 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62216"/>
              </p:ext>
            </p:extLst>
          </p:nvPr>
        </p:nvGraphicFramePr>
        <p:xfrm>
          <a:off x="514350" y="1673225"/>
          <a:ext cx="11019132" cy="38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6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Kennzahlen </a:t>
                      </a:r>
                      <a:r>
                        <a:rPr lang="de-CH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 alle drei Organisationen 2017 – Stadt Zürich </a:t>
                      </a:r>
                      <a:endParaRPr lang="de-CH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de-CH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124392" marR="124392" anchor="ctr"/>
                </a:tc>
                <a:tc hMerge="1">
                  <a:txBody>
                    <a:bodyPr/>
                    <a:lstStyle/>
                    <a:p>
                      <a:pPr algn="r"/>
                      <a:endParaRPr lang="de-CH" sz="2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Kunden pro</a:t>
                      </a:r>
                      <a:r>
                        <a:rPr lang="de-CH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Jahr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92" marR="124392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10’323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92" marR="12439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Einsätze pro Jahr</a:t>
                      </a:r>
                    </a:p>
                  </a:txBody>
                  <a:tcPr marL="124392" marR="124392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1’116’567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92" marR="12439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verrechnete Stunden pro Jahr</a:t>
                      </a:r>
                    </a:p>
                  </a:txBody>
                  <a:tcPr marL="124392" marR="124392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771’500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92" marR="12439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KLV Stunden (Pflegestunden)</a:t>
                      </a:r>
                    </a:p>
                  </a:txBody>
                  <a:tcPr marL="124392" marR="124392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489’000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92" marR="124392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nicht-KLV-Stunden (hauswirtschaftliche Leistungen)</a:t>
                      </a:r>
                    </a:p>
                  </a:txBody>
                  <a:tcPr marL="124392" marR="124392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282’500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92" marR="124392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Mitarbeitende (Personen / Stellen)</a:t>
                      </a:r>
                    </a:p>
                  </a:txBody>
                  <a:tcPr marL="124392" marR="124392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1’350 </a:t>
                      </a: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CH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~750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92" marR="124392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AA043F5-99C1-4AFB-BB88-C66A37EAF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5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Zahlen und Fakten zu Spitex Zürich Limmat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713195"/>
              </p:ext>
            </p:extLst>
          </p:nvPr>
        </p:nvGraphicFramePr>
        <p:xfrm>
          <a:off x="514350" y="1673225"/>
          <a:ext cx="11018622" cy="35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1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Kennzahlen Spitex Zürich Limmat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Kunden pro</a:t>
                      </a:r>
                      <a:r>
                        <a:rPr lang="de-CH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Jahr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6’724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6’763</a:t>
                      </a: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Einsätze pro Jahr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716’168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745’894</a:t>
                      </a: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verrechnete Stunden pro Jahr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515’747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541’385</a:t>
                      </a: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KLV Stunden (Pflegestunden)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334’131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353’395</a:t>
                      </a: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Anzahl nicht-KLV-Stunden (hauswirtschaftliche Leistungen)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181’616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187’990</a:t>
                      </a: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Mitarbeitende (Personen / Stellen)</a:t>
                      </a: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 /</a:t>
                      </a:r>
                      <a:r>
                        <a:rPr lang="de-CH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587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664" marR="100664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1’034 / 639 </a:t>
                      </a:r>
                    </a:p>
                  </a:txBody>
                  <a:tcPr marL="100664" marR="10066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AA043F5-99C1-4AFB-BB88-C66A37EAF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1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Leistungs- &amp; Versorgungsauftrag der Stadt Zürich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dirty="0">
                <a:solidFill>
                  <a:srgbClr val="000000"/>
                </a:solidFill>
              </a:rPr>
              <a:t>Der Leistungsauftrag basiert auf gesetzlichen Grundlagen von Bund, Kanton und Gemeinde und umschreibt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Leistungen, Leistungspflicht und Leistungsgrenzen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Dienstleistungsgebiet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Mindestanforderungen zu Qualität, Marketing, Controlling und Beteiligung an gemeinsamen Vorhaben (Fachstellen, Projekte)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Finanzierung (Tarife und städtische Beiträge)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Finanzierung der Ausbildungsplätze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Wirkungsziele und deren Messkriterien</a:t>
            </a:r>
            <a:endParaRPr lang="de-CH" altLang="de-DE" b="1" dirty="0">
              <a:solidFill>
                <a:srgbClr val="000000"/>
              </a:solidFill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5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Pflege der Spitex-Kundschaft rund um die Uhr und zusätzliche Fachstellen, welche die Pflegenden der Zentren </a:t>
            </a:r>
            <a:r>
              <a:rPr lang="de-CH" dirty="0" smtClean="0"/>
              <a:t>unterstützen 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EED79-10A6-46F3-BD2B-5D8184216B5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03356"/>
            <a:ext cx="53054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5938" y="5113181"/>
            <a:ext cx="56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Kompetenzzentrum mit </a:t>
            </a:r>
            <a:r>
              <a:rPr lang="de-CH" dirty="0" err="1" smtClean="0"/>
              <a:t>mediX</a:t>
            </a:r>
            <a:r>
              <a:rPr lang="de-CH" dirty="0" smtClean="0"/>
              <a:t>-Gruppenpraxis, </a:t>
            </a:r>
            <a:r>
              <a:rPr lang="de-CH" dirty="0" err="1" smtClean="0"/>
              <a:t>Carefit</a:t>
            </a:r>
            <a:r>
              <a:rPr lang="de-CH" dirty="0" smtClean="0"/>
              <a:t> MTT: Verschiedene Zusammenarbeitsprojekte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6288834" y="1700808"/>
            <a:ext cx="5903166" cy="46585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90000"/>
              </a:lnSpc>
              <a:spcBef>
                <a:spcPct val="20000"/>
              </a:spcBef>
              <a:spcAft>
                <a:spcPts val="800"/>
              </a:spcAft>
              <a:buClr>
                <a:srgbClr val="969696"/>
              </a:buClr>
              <a:buFont typeface="Arial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1" hangingPunct="1">
              <a:spcBef>
                <a:spcPct val="20000"/>
              </a:spcBef>
              <a:buFont typeface="Arial" charset="0"/>
              <a:buChar char="•"/>
              <a:defRPr sz="2200">
                <a:latin typeface="Arial"/>
                <a:cs typeface="Arial"/>
              </a:defRPr>
            </a:lvl2pPr>
            <a:lvl3pPr marL="1143000" indent="-228600" defTabSz="457200" eaLnBrk="1" hangingPunct="1">
              <a:spcBef>
                <a:spcPct val="20000"/>
              </a:spcBef>
              <a:buFont typeface="Arial" charset="0"/>
              <a:buChar char="•"/>
              <a:defRPr sz="2000">
                <a:latin typeface="Arial"/>
                <a:cs typeface="Arial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</a:pPr>
            <a:r>
              <a:rPr lang="de-CH" sz="2000" dirty="0"/>
              <a:t>Spitex-Netzwerk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/>
              <a:t>Pflege (Zentren)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/>
              <a:t>Palliative Care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 smtClean="0"/>
              <a:t>Psychosoziale Pflege und Betreuung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 err="1" smtClean="0"/>
              <a:t>Social</a:t>
            </a:r>
            <a:r>
              <a:rPr lang="de-CH" sz="2000" dirty="0" smtClean="0"/>
              <a:t> </a:t>
            </a:r>
            <a:r>
              <a:rPr lang="de-CH" sz="2000" dirty="0"/>
              <a:t>Care (Demenzpflege)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 err="1"/>
              <a:t>Nachtspitex</a:t>
            </a:r>
            <a:endParaRPr lang="de-CH" sz="2000" dirty="0"/>
          </a:p>
          <a:p>
            <a:pPr>
              <a:spcBef>
                <a:spcPts val="0"/>
              </a:spcBef>
              <a:buClrTx/>
            </a:pPr>
            <a:r>
              <a:rPr lang="de-CH" sz="2000" dirty="0"/>
              <a:t>Spitexpress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/>
              <a:t>Fachentwicklung Wundbehandlung und </a:t>
            </a:r>
            <a:br>
              <a:rPr lang="de-CH" sz="2000" dirty="0"/>
            </a:br>
            <a:r>
              <a:rPr lang="de-CH" sz="2000" dirty="0"/>
              <a:t>-prävention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/>
              <a:t>Fachentwicklung Chronic Care</a:t>
            </a:r>
          </a:p>
          <a:p>
            <a:pPr>
              <a:spcBef>
                <a:spcPts val="0"/>
              </a:spcBef>
              <a:buClrTx/>
            </a:pPr>
            <a:r>
              <a:rPr lang="de-CH" sz="2000" dirty="0"/>
              <a:t>Stoma- und Kontinenz-Zentrum </a:t>
            </a:r>
            <a:r>
              <a:rPr lang="de-CH" sz="2000" dirty="0" smtClean="0"/>
              <a:t>Zürich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07623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-Vorlage Spitex">
  <a:themeElements>
    <a:clrScheme name="Spitex_Colors">
      <a:dk1>
        <a:sysClr val="windowText" lastClr="000000"/>
      </a:dk1>
      <a:lt1>
        <a:sysClr val="window" lastClr="FFFFFF"/>
      </a:lt1>
      <a:dk2>
        <a:srgbClr val="03213C"/>
      </a:dk2>
      <a:lt2>
        <a:srgbClr val="CCD0DB"/>
      </a:lt2>
      <a:accent1>
        <a:srgbClr val="154F90"/>
      </a:accent1>
      <a:accent2>
        <a:srgbClr val="00843E"/>
      </a:accent2>
      <a:accent3>
        <a:srgbClr val="717578"/>
      </a:accent3>
      <a:accent4>
        <a:srgbClr val="EAB06F"/>
      </a:accent4>
      <a:accent5>
        <a:srgbClr val="4BACC6"/>
      </a:accent5>
      <a:accent6>
        <a:srgbClr val="8064A2"/>
      </a:accent6>
      <a:hlink>
        <a:srgbClr val="0563C1"/>
      </a:hlink>
      <a:folHlink>
        <a:srgbClr val="954F72"/>
      </a:folHlink>
    </a:clrScheme>
    <a:fontScheme name="Spitex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spcAft>
            <a:spcPts val="600"/>
          </a:spcAft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pitex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pitex_Colors">
      <a:dk1>
        <a:sysClr val="windowText" lastClr="000000"/>
      </a:dk1>
      <a:lt1>
        <a:sysClr val="window" lastClr="FFFFFF"/>
      </a:lt1>
      <a:dk2>
        <a:srgbClr val="03213C"/>
      </a:dk2>
      <a:lt2>
        <a:srgbClr val="CCD0DB"/>
      </a:lt2>
      <a:accent1>
        <a:srgbClr val="154F90"/>
      </a:accent1>
      <a:accent2>
        <a:srgbClr val="00843E"/>
      </a:accent2>
      <a:accent3>
        <a:srgbClr val="717578"/>
      </a:accent3>
      <a:accent4>
        <a:srgbClr val="EAB06F"/>
      </a:accent4>
      <a:accent5>
        <a:srgbClr val="4BACC6"/>
      </a:accent5>
      <a:accent6>
        <a:srgbClr val="8064A2"/>
      </a:accent6>
      <a:hlink>
        <a:srgbClr val="0563C1"/>
      </a:hlink>
      <a:folHlink>
        <a:srgbClr val="954F72"/>
      </a:folHlink>
    </a:clrScheme>
    <a:fontScheme name="Spitex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Breitbild</PresentationFormat>
  <Paragraphs>285</Paragraphs>
  <Slides>33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PP-Vorlage Spitex</vt:lpstr>
      <vt:lpstr>Dokument</vt:lpstr>
      <vt:lpstr>Psychosoziale Pflege  bei Spitex Zürich Limmat</vt:lpstr>
      <vt:lpstr>Generelle Informationen zu Spitex Zürich und Spitex Zürich Limmat</vt:lpstr>
      <vt:lpstr>Was ist Spitex?</vt:lpstr>
      <vt:lpstr>Spitex Zürich – In Zürich daheim</vt:lpstr>
      <vt:lpstr>Finanzierung von KLV-Leistungen  mit ärztlicher Verordnung</vt:lpstr>
      <vt:lpstr>Zahlen und Fakten zu Spitex Zürich 2017 </vt:lpstr>
      <vt:lpstr>Zahlen und Fakten zu Spitex Zürich Limmat </vt:lpstr>
      <vt:lpstr>Der Leistungs- &amp; Versorgungsauftrag der Stadt Zürich</vt:lpstr>
      <vt:lpstr>Pflege der Spitex-Kundschaft rund um die Uhr und zusätzliche Fachstellen, welche die Pflegenden der Zentren unterstützen </vt:lpstr>
      <vt:lpstr>Klientenstruktur Psychosoziale Pflege – Studie 2019</vt:lpstr>
      <vt:lpstr>Ergebnisse Studie I</vt:lpstr>
      <vt:lpstr>Ergebnisse Studie II</vt:lpstr>
      <vt:lpstr>Ergebnisse Studie – Pflegephänomene (RAI HC MDS)</vt:lpstr>
      <vt:lpstr>Team Psychosoziale Pflege und Betreuung</vt:lpstr>
      <vt:lpstr>Psychosoziale Pflege bei Spitex Zürich</vt:lpstr>
      <vt:lpstr>Mind the Gap – gemeinsame Hausbesuche</vt:lpstr>
      <vt:lpstr>Gruppenangebote</vt:lpstr>
      <vt:lpstr>Netz – dran bleiben </vt:lpstr>
      <vt:lpstr>Ihre Fragen beantworte  ich gerne …</vt:lpstr>
      <vt:lpstr>Tarife und Kostensatz 2018</vt:lpstr>
      <vt:lpstr>Kundentarife pro Stunde</vt:lpstr>
      <vt:lpstr>Für wen bieten wir Pflege? </vt:lpstr>
      <vt:lpstr>Beispiel Hans Maier, 57 Jahre</vt:lpstr>
      <vt:lpstr>Beispiel Yasemin Rustemi, 32 Jahre</vt:lpstr>
      <vt:lpstr>Beispiel Karl Huber, 81 Jahre </vt:lpstr>
      <vt:lpstr>Beispiel Bea Heim, 51 Jahre</vt:lpstr>
      <vt:lpstr>Beispiel Juri Siminovic, 17 Jahre</vt:lpstr>
      <vt:lpstr>Psychosoziale Pflege - Angebot</vt:lpstr>
      <vt:lpstr>Grenzen psychosozialer Spitex</vt:lpstr>
      <vt:lpstr>Psychosoziale Spitex - Rahmenbedingungen</vt:lpstr>
      <vt:lpstr>Übergänge </vt:lpstr>
      <vt:lpstr>Warum die Gestaltung so wichtig ist</vt:lpstr>
      <vt:lpstr>Zwei Fallbeispiele – wie es nicht laufen sollte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Test- und Beispielpräsentation</dc:title>
  <dc:creator>Maria Hoeren</dc:creator>
  <dc:description>auf Basis der aktuellen Spitex-Vorlage_x000d_
Stand: 14.05.2019</dc:description>
  <cp:lastModifiedBy>Indermaur Esther</cp:lastModifiedBy>
  <cp:revision>324</cp:revision>
  <dcterms:created xsi:type="dcterms:W3CDTF">2019-04-24T13:56:30Z</dcterms:created>
  <dcterms:modified xsi:type="dcterms:W3CDTF">2020-01-15T17:40:53Z</dcterms:modified>
</cp:coreProperties>
</file>